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74" r:id="rId4"/>
    <p:sldId id="275" r:id="rId5"/>
    <p:sldId id="276" r:id="rId6"/>
    <p:sldId id="289" r:id="rId7"/>
    <p:sldId id="282" r:id="rId8"/>
    <p:sldId id="290" r:id="rId9"/>
    <p:sldId id="300" r:id="rId10"/>
    <p:sldId id="277" r:id="rId11"/>
    <p:sldId id="278" r:id="rId12"/>
    <p:sldId id="279" r:id="rId13"/>
    <p:sldId id="298" r:id="rId14"/>
    <p:sldId id="284" r:id="rId15"/>
    <p:sldId id="295" r:id="rId16"/>
    <p:sldId id="292" r:id="rId17"/>
    <p:sldId id="287" r:id="rId18"/>
    <p:sldId id="280" r:id="rId19"/>
    <p:sldId id="283" r:id="rId20"/>
    <p:sldId id="299" r:id="rId21"/>
    <p:sldId id="288" r:id="rId22"/>
    <p:sldId id="286" r:id="rId23"/>
    <p:sldId id="297" r:id="rId24"/>
    <p:sldId id="285" r:id="rId25"/>
    <p:sldId id="293" r:id="rId26"/>
    <p:sldId id="304" r:id="rId27"/>
    <p:sldId id="291" r:id="rId28"/>
    <p:sldId id="303" r:id="rId29"/>
    <p:sldId id="302" r:id="rId30"/>
    <p:sldId id="306" r:id="rId31"/>
    <p:sldId id="301" r:id="rId32"/>
    <p:sldId id="307" r:id="rId33"/>
    <p:sldId id="305" r:id="rId34"/>
    <p:sldId id="308" r:id="rId35"/>
    <p:sldId id="309" r:id="rId36"/>
    <p:sldId id="310" r:id="rId3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7B482C3-6AF7-4196-8ACC-E1A180FED2A4}" v="58" dt="2022-04-08T15:53:11.5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4" autoAdjust="0"/>
    <p:restoredTop sz="94660"/>
  </p:normalViewPr>
  <p:slideViewPr>
    <p:cSldViewPr snapToGrid="0">
      <p:cViewPr varScale="1">
        <p:scale>
          <a:sx n="88" d="100"/>
          <a:sy n="88" d="100"/>
        </p:scale>
        <p:origin x="-33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pPr/>
              <a:t>4/25/2022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pPr/>
              <a:t>4/25/2022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pPr/>
              <a:t>4/25/2022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pPr/>
              <a:t>4/25/2022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pPr/>
              <a:t>4/25/2022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pPr/>
              <a:t>4/25/2022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pPr/>
              <a:t>4/25/2022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pPr/>
              <a:t>4/25/2022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pPr/>
              <a:t>4/25/2022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pPr/>
              <a:t>4/25/2022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pPr/>
              <a:t>4/25/2022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4/25/2022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l"/>
            <a:r>
              <a:rPr lang="hr-HR" sz="2800" b="1" dirty="0" smtClean="0">
                <a:solidFill>
                  <a:schemeClr val="tx1"/>
                </a:solidFill>
              </a:rPr>
              <a:t>Osobni podaci učenika - obrada od strane školskih ustanova i drugih institucija sukladno GDPR-u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Pripremila:</a:t>
            </a:r>
            <a:br>
              <a:rPr lang="en-US" dirty="0"/>
            </a:br>
            <a:r>
              <a:rPr lang="en-US" dirty="0"/>
              <a:t>Branka </a:t>
            </a:r>
            <a:r>
              <a:rPr lang="en-US" dirty="0" smtClean="0"/>
              <a:t>Bet-Radelić</a:t>
            </a:r>
            <a:r>
              <a:rPr lang="hr-HR" dirty="0" smtClean="0"/>
              <a:t>, </a:t>
            </a:r>
            <a:r>
              <a:rPr lang="hr-HR" dirty="0" err="1" smtClean="0"/>
              <a:t>dipl</a:t>
            </a:r>
            <a:r>
              <a:rPr lang="hr-HR" dirty="0" smtClean="0"/>
              <a:t>. </a:t>
            </a:r>
            <a:r>
              <a:rPr lang="hr-HR" dirty="0" err="1" smtClean="0"/>
              <a:t>iur</a:t>
            </a:r>
            <a:r>
              <a:rPr lang="hr-H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901633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007CF805-C4DF-4548-AA08-7997CD55248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BC82E0D7-37D0-4C31-B2DA-233C8F10C9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27546" y="321732"/>
            <a:ext cx="9097524" cy="614897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10E0E3D2-B20A-B5AA-B5B0-10527D2E8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9" y="585216"/>
            <a:ext cx="8069094" cy="1499616"/>
          </a:xfrm>
        </p:spPr>
        <p:txBody>
          <a:bodyPr>
            <a:normAutofit/>
          </a:bodyPr>
          <a:lstStyle/>
          <a:p>
            <a:r>
              <a:rPr lang="hr-HR" sz="3200" b="1" dirty="0" smtClean="0"/>
              <a:t>Zakonita obrada osobnih podataka učenika</a:t>
            </a:r>
            <a:endParaRPr lang="hr-HR" sz="3200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="" xmlns:a16="http://schemas.microsoft.com/office/drawing/2014/main" id="{1AD3A364-FD48-4C42-B623-DAD0C3ED6B4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02EC139-76E5-42BD-7673-5A0A9EF1B4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9" y="2286000"/>
            <a:ext cx="8074151" cy="3862971"/>
          </a:xfrm>
        </p:spPr>
        <p:txBody>
          <a:bodyPr vert="horz" lIns="45720" tIns="45720" rIns="45720" bIns="45720" rtlCol="0" anchor="t">
            <a:normAutofit/>
          </a:bodyPr>
          <a:lstStyle/>
          <a:p>
            <a:pPr marL="174625" indent="-174625">
              <a:buClr>
                <a:schemeClr val="tx1"/>
              </a:buClr>
              <a:buFont typeface="Arial" pitchFamily="34" charset="0"/>
              <a:buChar char="•"/>
            </a:pPr>
            <a:r>
              <a:rPr lang="hr-HR" dirty="0" smtClean="0"/>
              <a:t>Načelo poštene i transparentne </a:t>
            </a:r>
            <a:r>
              <a:rPr lang="hr-HR" dirty="0" smtClean="0"/>
              <a:t>obrade</a:t>
            </a:r>
            <a:endParaRPr lang="hr-HR" b="1" dirty="0" smtClean="0"/>
          </a:p>
          <a:p>
            <a:pPr marL="174625" indent="-174625">
              <a:buClr>
                <a:schemeClr val="tx1"/>
              </a:buClr>
              <a:buFont typeface="Arial" pitchFamily="34" charset="0"/>
              <a:buChar char="•"/>
            </a:pPr>
            <a:r>
              <a:rPr lang="hr-HR" dirty="0" smtClean="0"/>
              <a:t>Za obradu </a:t>
            </a:r>
            <a:r>
              <a:rPr lang="hr-HR" dirty="0" smtClean="0"/>
              <a:t>mora postojati </a:t>
            </a:r>
            <a:r>
              <a:rPr lang="hr-HR" dirty="0" smtClean="0"/>
              <a:t>najmanje jedan pravni temelj iz </a:t>
            </a:r>
            <a:r>
              <a:rPr lang="hr-HR" dirty="0" err="1" smtClean="0"/>
              <a:t>čl</a:t>
            </a:r>
            <a:r>
              <a:rPr lang="hr-HR" dirty="0" smtClean="0"/>
              <a:t>. 6. i /ili 9.GDPR-a</a:t>
            </a:r>
          </a:p>
          <a:p>
            <a:pPr marL="174625" indent="-174625">
              <a:buClr>
                <a:schemeClr val="tx1"/>
              </a:buClr>
              <a:buFont typeface="Arial" pitchFamily="34" charset="0"/>
              <a:buChar char="•"/>
            </a:pPr>
            <a:r>
              <a:rPr lang="hr-HR" dirty="0" smtClean="0"/>
              <a:t>Školska ustanova na odgovarajući način obavijestila učenike </a:t>
            </a:r>
            <a:r>
              <a:rPr lang="hr-HR" dirty="0" smtClean="0"/>
              <a:t>(roditelje/skrbnike) </a:t>
            </a:r>
            <a:r>
              <a:rPr lang="hr-HR" dirty="0" smtClean="0"/>
              <a:t>o obradi njihovih osobnih podataka </a:t>
            </a:r>
          </a:p>
          <a:p>
            <a:pPr marL="174625" indent="-174625">
              <a:buClr>
                <a:schemeClr val="tx1"/>
              </a:buClr>
              <a:buFont typeface="Arial" pitchFamily="34" charset="0"/>
              <a:buChar char="•"/>
            </a:pPr>
            <a:r>
              <a:rPr lang="hr-HR" dirty="0" smtClean="0"/>
              <a:t>Način pružanja obavijesti o obradi osobnih podataka: </a:t>
            </a:r>
          </a:p>
          <a:p>
            <a:pPr marL="357505" lvl="2" indent="-174625">
              <a:buClr>
                <a:schemeClr val="bg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hr-HR" sz="2000" dirty="0" smtClean="0"/>
              <a:t>javna objava politika ili pravila o privatnosti </a:t>
            </a:r>
            <a:r>
              <a:rPr lang="hr-HR" sz="2000" dirty="0" smtClean="0"/>
              <a:t>na mrežnim stranicama škole</a:t>
            </a:r>
            <a:endParaRPr lang="hr-HR" sz="2000" dirty="0" smtClean="0"/>
          </a:p>
          <a:p>
            <a:endParaRPr lang="en-US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anose="020F0502020204030204" pitchFamily="34" charset="0"/>
            </a:endParaRPr>
          </a:p>
          <a:p>
            <a:pPr>
              <a:buFont typeface="Wingdings" pitchFamily="2" charset="2"/>
              <a:buChar char="§"/>
            </a:pPr>
            <a:endParaRPr lang="hr-HR" sz="2400" dirty="0" smtClean="0"/>
          </a:p>
          <a:p>
            <a:pPr>
              <a:buFont typeface="Wingdings" pitchFamily="2" charset="2"/>
              <a:buChar char="§"/>
            </a:pPr>
            <a:endParaRPr lang="hr-HR" sz="2400" dirty="0" smtClean="0"/>
          </a:p>
          <a:p>
            <a:endParaRPr lang="hr-HR" sz="2400" dirty="0" smtClean="0"/>
          </a:p>
          <a:p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anose="020F0502020204030204" pitchFamily="34" charset="0"/>
            </a:endParaRPr>
          </a:p>
          <a:p>
            <a:endParaRPr lang="hr-HR" sz="2400" b="1" dirty="0" smtClean="0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F9F40211-4307-4706-AE59-83AC153FBFF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583348" y="325601"/>
            <a:ext cx="2286920" cy="6145103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705588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007CF805-C4DF-4548-AA08-7997CD55248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BC82E0D7-37D0-4C31-B2DA-233C8F10C9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27546" y="321732"/>
            <a:ext cx="9097524" cy="614897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10E0E3D2-B20A-B5AA-B5B0-10527D2E8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9" y="585216"/>
            <a:ext cx="8069094" cy="1499616"/>
          </a:xfrm>
        </p:spPr>
        <p:txBody>
          <a:bodyPr>
            <a:normAutofit/>
          </a:bodyPr>
          <a:lstStyle/>
          <a:p>
            <a:r>
              <a:rPr lang="hr-HR" sz="3200" b="1" dirty="0" smtClean="0"/>
              <a:t>InformIRANJE O OBRADI OSOBNIH PODATAKA KROZ POLITIKU PRIVATNOSTI </a:t>
            </a:r>
            <a:endParaRPr lang="hr-HR" sz="3200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="" xmlns:a16="http://schemas.microsoft.com/office/drawing/2014/main" id="{1AD3A364-FD48-4C42-B623-DAD0C3ED6B4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02EC139-76E5-42BD-7673-5A0A9EF1B4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9" y="2286000"/>
            <a:ext cx="8074151" cy="3862971"/>
          </a:xfrm>
        </p:spPr>
        <p:txBody>
          <a:bodyPr vert="horz" lIns="45720" tIns="45720" rIns="45720" bIns="45720" rtlCol="0" anchor="t">
            <a:normAutofit fontScale="92500" lnSpcReduction="10000"/>
          </a:bodyPr>
          <a:lstStyle/>
          <a:p>
            <a:pPr marL="174625" indent="-174625">
              <a:buClr>
                <a:schemeClr val="tx1"/>
              </a:buClr>
              <a:buFont typeface="Arial" pitchFamily="34" charset="0"/>
              <a:buChar char="•"/>
            </a:pPr>
            <a:r>
              <a:rPr lang="hr-HR" dirty="0" smtClean="0"/>
              <a:t>Politika privatnosti je pisani dokument u kojoj se javno objavljuju sljedeći podaci( </a:t>
            </a:r>
            <a:r>
              <a:rPr lang="hr-HR" dirty="0" err="1" smtClean="0"/>
              <a:t>čl</a:t>
            </a:r>
            <a:r>
              <a:rPr lang="hr-HR" dirty="0" smtClean="0"/>
              <a:t>. 13. – 21. GDPR-a)  </a:t>
            </a:r>
          </a:p>
          <a:p>
            <a:pPr marL="174625" indent="-174625">
              <a:buClr>
                <a:schemeClr val="tx1"/>
              </a:buClr>
              <a:buFont typeface="Arial" pitchFamily="34" charset="0"/>
              <a:buChar char="•"/>
            </a:pPr>
            <a:r>
              <a:rPr lang="hr-HR" dirty="0" smtClean="0"/>
              <a:t>Podaci o identitetu školske ustanove (voditelja obrade);</a:t>
            </a:r>
          </a:p>
          <a:p>
            <a:pPr marL="174625" indent="-174625">
              <a:buClr>
                <a:schemeClr val="tx1"/>
              </a:buClr>
              <a:buFont typeface="Arial" pitchFamily="34" charset="0"/>
              <a:buChar char="•"/>
            </a:pPr>
            <a:r>
              <a:rPr lang="hr-HR" dirty="0" smtClean="0"/>
              <a:t>Kontakt podaci službenika za zaštitu podataka (DPO-a);</a:t>
            </a:r>
          </a:p>
          <a:p>
            <a:pPr marL="174625" indent="-174625">
              <a:buClr>
                <a:schemeClr val="tx1"/>
              </a:buClr>
              <a:buFont typeface="Arial" pitchFamily="34" charset="0"/>
              <a:buChar char="•"/>
            </a:pPr>
            <a:r>
              <a:rPr lang="hr-HR" dirty="0" smtClean="0"/>
              <a:t>Svrhe obrade radi koje se upotrebljavaju osobni podaci;</a:t>
            </a:r>
          </a:p>
          <a:p>
            <a:pPr marL="174625" indent="-174625">
              <a:buClr>
                <a:schemeClr val="tx1"/>
              </a:buClr>
              <a:buFont typeface="Arial" pitchFamily="34" charset="0"/>
              <a:buChar char="•"/>
            </a:pPr>
            <a:r>
              <a:rPr lang="hr-HR" dirty="0" smtClean="0"/>
              <a:t>Pravna osnova na kojoj se temelji obrada;</a:t>
            </a:r>
          </a:p>
          <a:p>
            <a:pPr marL="174625" indent="-174625">
              <a:buClr>
                <a:schemeClr val="tx1"/>
              </a:buClr>
              <a:buFont typeface="Arial" pitchFamily="34" charset="0"/>
              <a:buChar char="•"/>
            </a:pPr>
            <a:r>
              <a:rPr lang="hr-HR" dirty="0" smtClean="0"/>
              <a:t>Podatke o primateljima osobnih podataka;</a:t>
            </a:r>
          </a:p>
          <a:p>
            <a:pPr marL="174625" indent="-174625">
              <a:buClr>
                <a:schemeClr val="tx1"/>
              </a:buClr>
              <a:buFont typeface="Arial" pitchFamily="34" charset="0"/>
              <a:buChar char="•"/>
            </a:pPr>
            <a:r>
              <a:rPr lang="hr-HR" dirty="0" smtClean="0"/>
              <a:t>Podatke o prijenosu osobnih podataka trećoj zemlji </a:t>
            </a:r>
          </a:p>
          <a:p>
            <a:pPr marL="174625" indent="-174625">
              <a:buClr>
                <a:schemeClr val="tx1"/>
              </a:buClr>
              <a:buFont typeface="Arial" pitchFamily="34" charset="0"/>
              <a:buChar char="•"/>
            </a:pPr>
            <a:r>
              <a:rPr lang="hr-HR" dirty="0" smtClean="0"/>
              <a:t>Razdoblje pohrane/čuvanja osobnih podataka, objavljivanje kriterija kojima se utvrđuje takvo razdoblje</a:t>
            </a:r>
          </a:p>
          <a:p>
            <a:endParaRPr lang="en-US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anose="020F0502020204030204" pitchFamily="34" charset="0"/>
            </a:endParaRPr>
          </a:p>
          <a:p>
            <a:pPr>
              <a:buFont typeface="Wingdings" pitchFamily="2" charset="2"/>
              <a:buChar char="§"/>
            </a:pPr>
            <a:endParaRPr lang="hr-HR" sz="2400" dirty="0" smtClean="0"/>
          </a:p>
          <a:p>
            <a:pPr>
              <a:buFont typeface="Wingdings" pitchFamily="2" charset="2"/>
              <a:buChar char="§"/>
            </a:pPr>
            <a:endParaRPr lang="hr-HR" sz="2400" dirty="0" smtClean="0"/>
          </a:p>
          <a:p>
            <a:endParaRPr lang="hr-HR" sz="2400" dirty="0" smtClean="0"/>
          </a:p>
          <a:p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anose="020F0502020204030204" pitchFamily="34" charset="0"/>
            </a:endParaRPr>
          </a:p>
          <a:p>
            <a:endParaRPr lang="hr-HR" sz="2400" b="1" dirty="0" smtClean="0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F9F40211-4307-4706-AE59-83AC153FBFF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583348" y="325601"/>
            <a:ext cx="2286920" cy="6145103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705588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007CF805-C4DF-4548-AA08-7997CD55248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BC82E0D7-37D0-4C31-B2DA-233C8F10C9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27546" y="321732"/>
            <a:ext cx="9097524" cy="614897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10E0E3D2-B20A-B5AA-B5B0-10527D2E8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9" y="585216"/>
            <a:ext cx="8069094" cy="1499616"/>
          </a:xfrm>
        </p:spPr>
        <p:txBody>
          <a:bodyPr>
            <a:normAutofit/>
          </a:bodyPr>
          <a:lstStyle/>
          <a:p>
            <a:r>
              <a:rPr lang="hr-HR" sz="3200" b="1" dirty="0" smtClean="0"/>
              <a:t>Informacije koje SE ODNOSE NA OSTVARIVANJE PRAVA </a:t>
            </a:r>
            <a:r>
              <a:rPr lang="hr-HR" sz="3200" b="1" dirty="0" smtClean="0"/>
              <a:t>Ispitanika</a:t>
            </a:r>
            <a:endParaRPr lang="hr-HR" sz="3200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="" xmlns:a16="http://schemas.microsoft.com/office/drawing/2014/main" id="{1AD3A364-FD48-4C42-B623-DAD0C3ED6B4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02EC139-76E5-42BD-7673-5A0A9EF1B4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9" y="2286000"/>
            <a:ext cx="8074151" cy="3862971"/>
          </a:xfrm>
        </p:spPr>
        <p:txBody>
          <a:bodyPr vert="horz" lIns="45720" tIns="45720" rIns="45720" bIns="45720" rtlCol="0" anchor="t">
            <a:normAutofit/>
          </a:bodyPr>
          <a:lstStyle/>
          <a:p>
            <a:pPr marL="174625" indent="-174625">
              <a:buClr>
                <a:schemeClr val="tx1"/>
              </a:buClr>
              <a:buFont typeface="Arial" pitchFamily="34" charset="0"/>
              <a:buChar char="•"/>
            </a:pPr>
            <a:r>
              <a:rPr lang="hr-HR" sz="2400" dirty="0" smtClean="0"/>
              <a:t>Pružanje informacija o pravima učenika (zakonskih zastupnika) vezanih uz obradu osobnih podataka:</a:t>
            </a:r>
          </a:p>
          <a:p>
            <a:pPr marL="348361" lvl="1" indent="-174625"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Char char="•"/>
            </a:pPr>
            <a:r>
              <a:rPr lang="hr-HR" sz="2200" dirty="0" smtClean="0"/>
              <a:t>Pravo na pristup osobnim podacima;</a:t>
            </a:r>
          </a:p>
          <a:p>
            <a:pPr marL="348361" lvl="1" indent="-174625"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Char char="•"/>
            </a:pPr>
            <a:r>
              <a:rPr lang="hr-HR" sz="2200" dirty="0" smtClean="0"/>
              <a:t>Pravo na ispravak netočnih podataka;</a:t>
            </a:r>
          </a:p>
          <a:p>
            <a:pPr marL="348361" lvl="1" indent="-174625"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Char char="•"/>
            </a:pPr>
            <a:r>
              <a:rPr lang="hr-HR" sz="2200" dirty="0" smtClean="0"/>
              <a:t>Pravo na brisanje osobnih podataka;</a:t>
            </a:r>
          </a:p>
          <a:p>
            <a:pPr marL="348361" lvl="1" indent="-174625"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Char char="•"/>
            </a:pPr>
            <a:r>
              <a:rPr lang="hr-HR" sz="2200" dirty="0" smtClean="0"/>
              <a:t>Pravo na ograničenje obrade osobnih podataka</a:t>
            </a:r>
          </a:p>
          <a:p>
            <a:pPr marL="348361" lvl="1" indent="-174625"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Char char="•"/>
            </a:pPr>
            <a:r>
              <a:rPr lang="hr-HR" sz="2200" dirty="0" smtClean="0"/>
              <a:t>Pravo na povlačenje privole za obradu osobnih podataka</a:t>
            </a:r>
          </a:p>
          <a:p>
            <a:pPr marL="348361" lvl="1" indent="-174625"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Char char="•"/>
            </a:pPr>
            <a:r>
              <a:rPr lang="hr-HR" sz="2200" dirty="0" smtClean="0"/>
              <a:t>Pravo na ulaganje prigovora na obradu osobnih podataka</a:t>
            </a:r>
          </a:p>
          <a:p>
            <a:pPr marL="348361" lvl="1" indent="-174625"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Char char="•"/>
            </a:pPr>
            <a:r>
              <a:rPr lang="hr-HR" sz="2200" dirty="0" smtClean="0"/>
              <a:t>Pravo na prenosivost osobnih podataka</a:t>
            </a:r>
            <a:endParaRPr lang="hr-HR" sz="2400" dirty="0" smtClean="0"/>
          </a:p>
          <a:p>
            <a:endParaRPr lang="en-US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anose="020F0502020204030204" pitchFamily="34" charset="0"/>
            </a:endParaRPr>
          </a:p>
          <a:p>
            <a:pPr>
              <a:buFont typeface="Wingdings" pitchFamily="2" charset="2"/>
              <a:buChar char="§"/>
            </a:pPr>
            <a:endParaRPr lang="hr-HR" sz="2400" dirty="0" smtClean="0"/>
          </a:p>
          <a:p>
            <a:pPr>
              <a:buFont typeface="Wingdings" pitchFamily="2" charset="2"/>
              <a:buChar char="§"/>
            </a:pPr>
            <a:endParaRPr lang="hr-HR" sz="2400" dirty="0" smtClean="0"/>
          </a:p>
          <a:p>
            <a:endParaRPr lang="hr-HR" sz="2400" dirty="0" smtClean="0"/>
          </a:p>
          <a:p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anose="020F0502020204030204" pitchFamily="34" charset="0"/>
            </a:endParaRPr>
          </a:p>
          <a:p>
            <a:endParaRPr lang="hr-HR" sz="2400" b="1" dirty="0" smtClean="0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F9F40211-4307-4706-AE59-83AC153FBFF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583348" y="325601"/>
            <a:ext cx="2286920" cy="6145103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705588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007CF805-C4DF-4548-AA08-7997CD55248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BC82E0D7-37D0-4C31-B2DA-233C8F10C9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27546" y="321732"/>
            <a:ext cx="9097524" cy="614897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10E0E3D2-B20A-B5AA-B5B0-10527D2E8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9" y="585216"/>
            <a:ext cx="8069094" cy="1499616"/>
          </a:xfrm>
        </p:spPr>
        <p:txBody>
          <a:bodyPr>
            <a:normAutofit/>
          </a:bodyPr>
          <a:lstStyle/>
          <a:p>
            <a:r>
              <a:rPr lang="hr-HR" sz="3200" b="1" dirty="0" smtClean="0"/>
              <a:t>CILJ javne objave POLITIKE PRIVATNOSTI</a:t>
            </a:r>
            <a:endParaRPr lang="hr-HR" sz="3200" b="1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="" xmlns:a16="http://schemas.microsoft.com/office/drawing/2014/main" id="{1AD3A364-FD48-4C42-B623-DAD0C3ED6B4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02EC139-76E5-42BD-7673-5A0A9EF1B4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9" y="2286000"/>
            <a:ext cx="8074151" cy="3862971"/>
          </a:xfrm>
        </p:spPr>
        <p:txBody>
          <a:bodyPr vert="horz" lIns="45720" tIns="45720" rIns="45720" bIns="45720" rtlCol="0" anchor="t">
            <a:normAutofit/>
          </a:bodyPr>
          <a:lstStyle/>
          <a:p>
            <a:pPr marL="174625" indent="-174625">
              <a:buClr>
                <a:schemeClr val="tx1"/>
              </a:buClr>
              <a:buFont typeface="Arial" pitchFamily="34" charset="0"/>
              <a:buChar char="•"/>
            </a:pPr>
            <a:r>
              <a:rPr lang="hr-HR" sz="2400" dirty="0" smtClean="0">
                <a:cs typeface="Calibri" panose="020F0502020204030204" pitchFamily="34" charset="0"/>
              </a:rPr>
              <a:t>Zakonita i transparentna obrada: </a:t>
            </a:r>
            <a:endParaRPr lang="hr-HR" sz="2400" dirty="0" smtClean="0">
              <a:cs typeface="Calibri" panose="020F0502020204030204" pitchFamily="34" charset="0"/>
            </a:endParaRPr>
          </a:p>
          <a:p>
            <a:pPr marL="1077913" lvl="2" indent="-722313">
              <a:buClr>
                <a:schemeClr val="tx1"/>
              </a:buClr>
              <a:buNone/>
            </a:pPr>
            <a:r>
              <a:rPr lang="hr-HR" sz="2000" dirty="0" smtClean="0">
                <a:cs typeface="Calibri" panose="020F0502020204030204" pitchFamily="34" charset="0"/>
              </a:rPr>
              <a:t>          svaka informacija i komunikacija koja se odnosi na obradu    osobnih podataka treba biti lako dostupna i razumljiva</a:t>
            </a:r>
          </a:p>
          <a:p>
            <a:pPr marL="0" lvl="2" indent="0">
              <a:buClr>
                <a:schemeClr val="tx1"/>
              </a:buClr>
              <a:buNone/>
            </a:pPr>
            <a:endParaRPr lang="hr-HR" sz="2000" dirty="0" smtClean="0"/>
          </a:p>
          <a:p>
            <a:pPr marL="0" lvl="2" indent="0">
              <a:buClr>
                <a:schemeClr val="tx1"/>
              </a:buClr>
              <a:buFont typeface="Arial" pitchFamily="34" charset="0"/>
              <a:buChar char="•"/>
            </a:pPr>
            <a:r>
              <a:rPr lang="hr-HR" sz="2000" dirty="0" smtClean="0"/>
              <a:t>Informacije o svrsi obrade podataka (izrijekom navedene i opravdane)</a:t>
            </a:r>
          </a:p>
          <a:p>
            <a:pPr marL="0" lvl="2" indent="0">
              <a:buClr>
                <a:schemeClr val="tx1"/>
              </a:buClr>
              <a:buFont typeface="Arial" pitchFamily="34" charset="0"/>
              <a:buChar char="•"/>
            </a:pPr>
            <a:r>
              <a:rPr lang="hr-HR" sz="2000" dirty="0" smtClean="0"/>
              <a:t> Briga o nužnom opsegu osobnih podataka</a:t>
            </a:r>
          </a:p>
          <a:p>
            <a:pPr marL="0" lvl="2" indent="0">
              <a:buClr>
                <a:schemeClr val="tx1"/>
              </a:buClr>
              <a:buFont typeface="Arial" pitchFamily="34" charset="0"/>
              <a:buChar char="•"/>
            </a:pPr>
            <a:r>
              <a:rPr lang="hr-HR" sz="2000" dirty="0" smtClean="0"/>
              <a:t> Rokovi čuvanja osobnih podataka</a:t>
            </a:r>
          </a:p>
          <a:p>
            <a:pPr marL="0" lvl="2" indent="0">
              <a:buClr>
                <a:schemeClr val="tx1"/>
              </a:buClr>
              <a:buFont typeface="Arial" pitchFamily="34" charset="0"/>
              <a:buChar char="•"/>
            </a:pPr>
            <a:r>
              <a:rPr lang="hr-HR" sz="2000" dirty="0" smtClean="0"/>
              <a:t>Ostvarivanje prava ispitanika</a:t>
            </a:r>
          </a:p>
          <a:p>
            <a:pPr marL="0" lvl="2" indent="0">
              <a:buClr>
                <a:schemeClr val="tx1"/>
              </a:buClr>
              <a:buFont typeface="Arial" pitchFamily="34" charset="0"/>
              <a:buChar char="•"/>
            </a:pPr>
            <a:r>
              <a:rPr lang="hr-HR" sz="2000" dirty="0" smtClean="0"/>
              <a:t>Prijenos osobnih podataka u treće zemlje ili međunarodne      organizacije</a:t>
            </a:r>
          </a:p>
          <a:p>
            <a:pPr marL="0" lvl="2" indent="0">
              <a:buClr>
                <a:schemeClr val="tx1"/>
              </a:buClr>
              <a:buFont typeface="Arial" pitchFamily="34" charset="0"/>
              <a:buChar char="•"/>
            </a:pPr>
            <a:r>
              <a:rPr lang="hr-HR" sz="2000" dirty="0" smtClean="0"/>
              <a:t>Sigurnost obrade osobnih podataka</a:t>
            </a:r>
          </a:p>
          <a:p>
            <a:pPr marL="0" lvl="2" indent="0">
              <a:buClr>
                <a:schemeClr val="tx1"/>
              </a:buClr>
              <a:buFont typeface="Arial" pitchFamily="34" charset="0"/>
              <a:buChar char="•"/>
            </a:pPr>
            <a:endParaRPr lang="hr-HR" sz="2000" dirty="0" smtClean="0"/>
          </a:p>
          <a:p>
            <a:pPr>
              <a:buFont typeface="Wingdings" pitchFamily="2" charset="2"/>
              <a:buChar char="§"/>
            </a:pPr>
            <a:endParaRPr lang="hr-HR" sz="2400" dirty="0" smtClean="0"/>
          </a:p>
          <a:p>
            <a:endParaRPr lang="hr-HR" sz="2400" dirty="0" smtClean="0"/>
          </a:p>
          <a:p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anose="020F0502020204030204" pitchFamily="34" charset="0"/>
            </a:endParaRPr>
          </a:p>
          <a:p>
            <a:endParaRPr lang="hr-HR" sz="2400" b="1" dirty="0" smtClean="0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F9F40211-4307-4706-AE59-83AC153FBFF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583348" y="325601"/>
            <a:ext cx="2286920" cy="6145103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705588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007CF805-C4DF-4548-AA08-7997CD55248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BC82E0D7-37D0-4C31-B2DA-233C8F10C9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27546" y="321732"/>
            <a:ext cx="9097524" cy="614897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2" indent="0">
              <a:buClr>
                <a:schemeClr val="tx1"/>
              </a:buClr>
              <a:buFont typeface="Arial" pitchFamily="34" charset="0"/>
              <a:buChar char="•"/>
            </a:pPr>
            <a:endParaRPr lang="hr-HR" sz="2000" dirty="0" smtClean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10E0E3D2-B20A-B5AA-B5B0-10527D2E8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9" y="585216"/>
            <a:ext cx="8069094" cy="1499616"/>
          </a:xfrm>
        </p:spPr>
        <p:txBody>
          <a:bodyPr>
            <a:normAutofit/>
          </a:bodyPr>
          <a:lstStyle/>
          <a:p>
            <a:pPr lvl="2" algn="l" rtl="0">
              <a:lnSpc>
                <a:spcPct val="80000"/>
              </a:lnSpc>
              <a:spcBef>
                <a:spcPct val="0"/>
              </a:spcBef>
            </a:pPr>
            <a:r>
              <a:rPr lang="hr-HR" sz="3200" b="1" dirty="0" smtClean="0">
                <a:solidFill>
                  <a:schemeClr val="tx1"/>
                </a:solidFill>
              </a:rPr>
              <a:t>PRUŽANJE INFORMACIJA O DRUGOJ SVRSI OBRADE </a:t>
            </a:r>
            <a:r>
              <a:rPr lang="hr-HR" sz="3200" dirty="0" smtClean="0">
                <a:solidFill>
                  <a:schemeClr val="tx1"/>
                </a:solidFill>
              </a:rPr>
              <a:t/>
            </a:r>
            <a:br>
              <a:rPr lang="hr-HR" sz="3200" dirty="0" smtClean="0">
                <a:solidFill>
                  <a:schemeClr val="tx1"/>
                </a:solidFill>
              </a:rPr>
            </a:br>
            <a:endParaRPr lang="hr-HR" sz="3200" dirty="0">
              <a:solidFill>
                <a:schemeClr val="tx1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="" xmlns:a16="http://schemas.microsoft.com/office/drawing/2014/main" id="{1AD3A364-FD48-4C42-B623-DAD0C3ED6B4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02EC139-76E5-42BD-7673-5A0A9EF1B4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1743" y="2024744"/>
            <a:ext cx="8216537" cy="4310742"/>
          </a:xfrm>
        </p:spPr>
        <p:txBody>
          <a:bodyPr vert="horz" lIns="45720" tIns="45720" rIns="45720" bIns="45720" rtlCol="0" anchor="t">
            <a:normAutofit fontScale="92500"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hr-HR" sz="2400" dirty="0" smtClean="0"/>
              <a:t>Informacije o obradi prvotno prikupljenih osobnih podataka u svrhe koje su različite od svrhe </a:t>
            </a:r>
            <a:r>
              <a:rPr lang="hr-HR" sz="2400" dirty="0" smtClean="0"/>
              <a:t>prikupljanja: </a:t>
            </a:r>
            <a:endParaRPr lang="hr-HR" sz="2400" dirty="0" smtClean="0"/>
          </a:p>
          <a:p>
            <a:pPr>
              <a:buNone/>
            </a:pPr>
            <a:r>
              <a:rPr lang="hr-HR" sz="2400" dirty="0" smtClean="0"/>
              <a:t> Obrada osobnih podataka koja se provodi u svrhu organiziranja  i provođenja nastave i drugih oblika odgojno obrazovnog rada</a:t>
            </a:r>
            <a:endParaRPr lang="hr-HR" sz="2400" dirty="0" smtClean="0"/>
          </a:p>
          <a:p>
            <a:pPr>
              <a:buNone/>
            </a:pPr>
            <a:r>
              <a:rPr lang="hr-HR" sz="2400" dirty="0" smtClean="0"/>
              <a:t> Zakon o odgoju i obrazovanju u osnovnoj i srednjoj školi (NN 87/08 - 64/20)</a:t>
            </a:r>
          </a:p>
          <a:p>
            <a:pPr>
              <a:buFont typeface="Wingdings" pitchFamily="2" charset="2"/>
              <a:buChar char="§"/>
            </a:pPr>
            <a:r>
              <a:rPr lang="hr-HR" dirty="0" smtClean="0"/>
              <a:t>              Briga o zdravstvenom stanju učenika </a:t>
            </a:r>
          </a:p>
          <a:p>
            <a:pPr>
              <a:buFont typeface="Wingdings" pitchFamily="2" charset="2"/>
              <a:buChar char="§"/>
            </a:pPr>
            <a:r>
              <a:rPr lang="hr-HR" dirty="0" smtClean="0"/>
              <a:t>              </a:t>
            </a:r>
            <a:r>
              <a:rPr lang="hr-HR" dirty="0" smtClean="0"/>
              <a:t>Suradnja </a:t>
            </a:r>
            <a:r>
              <a:rPr lang="hr-HR" dirty="0" smtClean="0"/>
              <a:t>s nadležnim liječnicima</a:t>
            </a:r>
          </a:p>
          <a:p>
            <a:r>
              <a:rPr lang="hr-HR" dirty="0" smtClean="0"/>
              <a:t>               Praćenje socijalnih problema i pojava kod učenika</a:t>
            </a:r>
          </a:p>
          <a:p>
            <a:r>
              <a:rPr lang="hr-HR" dirty="0" smtClean="0"/>
              <a:t>               Suradnja s tijelima socijalne skrbi i drugim nadležnim tijelima</a:t>
            </a:r>
          </a:p>
          <a:p>
            <a:r>
              <a:rPr lang="hr-HR" dirty="0" smtClean="0"/>
              <a:t>               </a:t>
            </a:r>
            <a:endParaRPr lang="hr-HR" sz="2400" b="1" dirty="0" smtClean="0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F9F40211-4307-4706-AE59-83AC153FBFF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583348" y="325601"/>
            <a:ext cx="2286920" cy="6145103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705588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007CF805-C4DF-4548-AA08-7997CD55248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BC82E0D7-37D0-4C31-B2DA-233C8F10C9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27546" y="321732"/>
            <a:ext cx="9097524" cy="614897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10E0E3D2-B20A-B5AA-B5B0-10527D2E8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9" y="585216"/>
            <a:ext cx="8069094" cy="1499616"/>
          </a:xfrm>
        </p:spPr>
        <p:txBody>
          <a:bodyPr>
            <a:normAutofit/>
          </a:bodyPr>
          <a:lstStyle/>
          <a:p>
            <a:r>
              <a:rPr lang="hr-HR" sz="3200" b="1" dirty="0" smtClean="0"/>
              <a:t>PRUŽANJE INFORMACIJA O OBRADI OSOBNIH PODATAKA PUTEM TZV. Kolačića (</a:t>
            </a:r>
            <a:r>
              <a:rPr lang="hr-HR" sz="3200" b="1" dirty="0" err="1" smtClean="0"/>
              <a:t>Cookies</a:t>
            </a:r>
            <a:r>
              <a:rPr lang="hr-HR" sz="3200" b="1" dirty="0" smtClean="0"/>
              <a:t>) </a:t>
            </a:r>
            <a:endParaRPr lang="hr-HR" sz="3200" b="1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="" xmlns:a16="http://schemas.microsoft.com/office/drawing/2014/main" id="{1AD3A364-FD48-4C42-B623-DAD0C3ED6B4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02EC139-76E5-42BD-7673-5A0A9EF1B4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9" y="2286000"/>
            <a:ext cx="8074151" cy="3862971"/>
          </a:xfrm>
        </p:spPr>
        <p:txBody>
          <a:bodyPr vert="horz" lIns="45720" tIns="45720" rIns="45720" bIns="45720" rtlCol="0" anchor="t">
            <a:normAutofit lnSpcReduction="10000"/>
          </a:bodyPr>
          <a:lstStyle/>
          <a:p>
            <a:pPr marL="174625" indent="-174625">
              <a:buClr>
                <a:schemeClr val="tx1"/>
              </a:buClr>
              <a:buFont typeface="Arial" pitchFamily="34" charset="0"/>
              <a:buChar char="•"/>
            </a:pPr>
            <a:r>
              <a:rPr lang="hr-HR" sz="2400" dirty="0" smtClean="0">
                <a:cs typeface="Calibri" panose="020F0502020204030204" pitchFamily="34" charset="0"/>
              </a:rPr>
              <a:t>Korištenje kolačića na razini EU regulirano je Direktivom 2002/58 EZ, odnosno revidirano Direktivom 2009/136EZ; </a:t>
            </a:r>
          </a:p>
          <a:p>
            <a:pPr marL="174625" indent="-174625">
              <a:buClr>
                <a:schemeClr val="tx1"/>
              </a:buClr>
              <a:buFont typeface="Arial" pitchFamily="34" charset="0"/>
              <a:buChar char="•"/>
            </a:pPr>
            <a:r>
              <a:rPr lang="hr-HR" sz="2400" dirty="0" smtClean="0">
                <a:cs typeface="Calibri" panose="020F0502020204030204" pitchFamily="34" charset="0"/>
              </a:rPr>
              <a:t>Direktive su u pravni poredak RH prenesene Zakonom o elektroničkim komunikacijama (NN, br.73/08 -72/17) </a:t>
            </a:r>
          </a:p>
          <a:p>
            <a:pPr marL="174625" indent="-174625">
              <a:buClr>
                <a:schemeClr val="tx1"/>
              </a:buClr>
              <a:buFont typeface="Arial" pitchFamily="34" charset="0"/>
              <a:buChar char="•"/>
            </a:pPr>
            <a:r>
              <a:rPr lang="hr-HR" sz="2400" dirty="0" smtClean="0">
                <a:cs typeface="Calibri" panose="020F0502020204030204" pitchFamily="34" charset="0"/>
              </a:rPr>
              <a:t>Davatelj usluge pristupa Internetu </a:t>
            </a:r>
            <a:r>
              <a:rPr lang="hr-HR" sz="2400" dirty="0" err="1" smtClean="0">
                <a:cs typeface="Calibri" panose="020F0502020204030204" pitchFamily="34" charset="0"/>
              </a:rPr>
              <a:t>tj</a:t>
            </a:r>
            <a:r>
              <a:rPr lang="hr-HR" sz="2400" dirty="0" smtClean="0">
                <a:cs typeface="Calibri" panose="020F0502020204030204" pitchFamily="34" charset="0"/>
              </a:rPr>
              <a:t>. prikazuje mrežnu stranicu</a:t>
            </a:r>
          </a:p>
          <a:p>
            <a:pPr marL="174625" lvl="2" indent="-174625"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SzPct val="100000"/>
              <a:buFont typeface="Arial" pitchFamily="34" charset="0"/>
              <a:buChar char="•"/>
            </a:pPr>
            <a:r>
              <a:rPr lang="hr-HR" sz="2400" dirty="0" smtClean="0">
                <a:cs typeface="Calibri" panose="020F0502020204030204" pitchFamily="34" charset="0"/>
              </a:rPr>
              <a:t>Kolačići/ </a:t>
            </a:r>
            <a:r>
              <a:rPr lang="hr-HR" sz="2400" b="1" dirty="0" smtClean="0">
                <a:cs typeface="Calibri" panose="020F0502020204030204" pitchFamily="34" charset="0"/>
              </a:rPr>
              <a:t>tekstualne </a:t>
            </a:r>
            <a:r>
              <a:rPr lang="hr-HR" sz="2400" b="1" dirty="0" smtClean="0">
                <a:cs typeface="Calibri" panose="020F0502020204030204" pitchFamily="34" charset="0"/>
              </a:rPr>
              <a:t>datoteke </a:t>
            </a:r>
            <a:r>
              <a:rPr lang="hr-HR" sz="2400" dirty="0" smtClean="0">
                <a:cs typeface="Calibri" panose="020F0502020204030204" pitchFamily="34" charset="0"/>
              </a:rPr>
              <a:t>koje na računalo smješta internetski poslužitelj(server) </a:t>
            </a:r>
          </a:p>
          <a:p>
            <a:pPr marL="174625" lvl="2" indent="-174625"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SzPct val="100000"/>
              <a:buFont typeface="Arial" pitchFamily="34" charset="0"/>
              <a:buChar char="•"/>
            </a:pPr>
            <a:r>
              <a:rPr lang="hr-HR" sz="2200" b="1" dirty="0" smtClean="0"/>
              <a:t>Informacije o kolačićima treba pružiti unutar politike privatnosti</a:t>
            </a:r>
          </a:p>
          <a:p>
            <a:pPr marL="174625" indent="-174625">
              <a:buClr>
                <a:schemeClr val="tx1"/>
              </a:buClr>
              <a:buFont typeface="Arial" pitchFamily="34" charset="0"/>
              <a:buChar char="•"/>
            </a:pPr>
            <a:endParaRPr lang="hr-HR" sz="2400" dirty="0" smtClean="0">
              <a:cs typeface="Calibri" panose="020F0502020204030204" pitchFamily="34" charset="0"/>
            </a:endParaRPr>
          </a:p>
          <a:p>
            <a:pPr>
              <a:buFont typeface="Wingdings" pitchFamily="2" charset="2"/>
              <a:buChar char="§"/>
            </a:pPr>
            <a:endParaRPr lang="hr-HR" sz="2400" dirty="0" smtClean="0"/>
          </a:p>
          <a:p>
            <a:endParaRPr lang="hr-HR" sz="2400" dirty="0" smtClean="0"/>
          </a:p>
          <a:p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anose="020F0502020204030204" pitchFamily="34" charset="0"/>
            </a:endParaRPr>
          </a:p>
          <a:p>
            <a:endParaRPr lang="hr-HR" sz="2400" b="1" dirty="0" smtClean="0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F9F40211-4307-4706-AE59-83AC153FBFF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583348" y="325601"/>
            <a:ext cx="2286920" cy="6145103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705588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007CF805-C4DF-4548-AA08-7997CD55248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BC82E0D7-37D0-4C31-B2DA-233C8F10C9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27546" y="321732"/>
            <a:ext cx="9097524" cy="614897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10E0E3D2-B20A-B5AA-B5B0-10527D2E8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9" y="585216"/>
            <a:ext cx="8069094" cy="1499616"/>
          </a:xfrm>
        </p:spPr>
        <p:txBody>
          <a:bodyPr>
            <a:normAutofit/>
          </a:bodyPr>
          <a:lstStyle/>
          <a:p>
            <a:r>
              <a:rPr lang="hr-HR" sz="3200" b="1" dirty="0" smtClean="0"/>
              <a:t>Legitimna osnova za obradu osobnih podataka putem </a:t>
            </a:r>
            <a:r>
              <a:rPr lang="hr-HR" sz="3200" b="1" dirty="0" smtClean="0"/>
              <a:t>kolačića (</a:t>
            </a:r>
            <a:r>
              <a:rPr lang="hr-HR" sz="3200" b="1" dirty="0" err="1" smtClean="0"/>
              <a:t>cookies</a:t>
            </a:r>
            <a:r>
              <a:rPr lang="hr-HR" sz="3200" b="1" dirty="0" smtClean="0"/>
              <a:t>-a)</a:t>
            </a:r>
            <a:endParaRPr lang="hr-HR" sz="3200" b="1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="" xmlns:a16="http://schemas.microsoft.com/office/drawing/2014/main" id="{1AD3A364-FD48-4C42-B623-DAD0C3ED6B4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02EC139-76E5-42BD-7673-5A0A9EF1B4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9" y="2286000"/>
            <a:ext cx="8074151" cy="3862971"/>
          </a:xfrm>
        </p:spPr>
        <p:txBody>
          <a:bodyPr vert="horz" lIns="45720" tIns="45720" rIns="45720" bIns="45720" rtlCol="0" anchor="t">
            <a:normAutofit fontScale="92500" lnSpcReduction="10000"/>
          </a:bodyPr>
          <a:lstStyle/>
          <a:p>
            <a:pPr marL="174625" lvl="2" indent="-174625"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SzPct val="100000"/>
              <a:buFont typeface="Arial" pitchFamily="34" charset="0"/>
              <a:buChar char="•"/>
            </a:pPr>
            <a:r>
              <a:rPr lang="hr-HR" sz="2200" dirty="0" smtClean="0"/>
              <a:t>Prema GDPR-u instaliranje kolačića i čitanje već pohranjenih informacija o pojedincu na terminalnoj opremi dopušteno je </a:t>
            </a:r>
            <a:r>
              <a:rPr lang="hr-HR" sz="2200" b="1" dirty="0" smtClean="0"/>
              <a:t>uz </a:t>
            </a:r>
            <a:r>
              <a:rPr lang="hr-HR" sz="2200" dirty="0" smtClean="0"/>
              <a:t>njegovu </a:t>
            </a:r>
            <a:r>
              <a:rPr lang="hr-HR" sz="2200" b="1" dirty="0" smtClean="0"/>
              <a:t>privolu</a:t>
            </a:r>
            <a:endParaRPr lang="hr-HR" sz="2200" b="1" dirty="0" smtClean="0"/>
          </a:p>
          <a:p>
            <a:pPr marL="174625" lvl="2" indent="-174625"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SzPct val="100000"/>
              <a:buFont typeface="Arial" pitchFamily="34" charset="0"/>
              <a:buChar char="•"/>
            </a:pPr>
            <a:r>
              <a:rPr lang="hr-HR" sz="2200" dirty="0" smtClean="0"/>
              <a:t>Kolačići za koje </a:t>
            </a:r>
            <a:r>
              <a:rPr lang="hr-HR" sz="2200" b="1" dirty="0" smtClean="0"/>
              <a:t>nije potrebna privola </a:t>
            </a:r>
            <a:r>
              <a:rPr lang="hr-HR" sz="2200" dirty="0" smtClean="0"/>
              <a:t>ispitanika:</a:t>
            </a:r>
          </a:p>
          <a:p>
            <a:pPr marL="174625" lvl="2" indent="-174625"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SzPct val="100000"/>
              <a:buFont typeface="Arial" pitchFamily="34" charset="0"/>
              <a:buChar char="•"/>
            </a:pPr>
            <a:r>
              <a:rPr lang="hr-HR" sz="2200" b="1" dirty="0" smtClean="0"/>
              <a:t>Tehnički </a:t>
            </a:r>
            <a:r>
              <a:rPr lang="hr-HR" sz="2200" b="1" dirty="0" smtClean="0"/>
              <a:t>kolačići</a:t>
            </a:r>
            <a:endParaRPr lang="hr-HR" sz="2200" dirty="0" smtClean="0"/>
          </a:p>
          <a:p>
            <a:pPr marL="174625" lvl="2" indent="-174625"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SzPct val="100000"/>
              <a:buFont typeface="Arial" pitchFamily="34" charset="0"/>
              <a:buChar char="•"/>
            </a:pPr>
            <a:r>
              <a:rPr lang="hr-HR" sz="2200" dirty="0" smtClean="0"/>
              <a:t>Kolačići “Unos podataka od strane korisnika” (popunjavanje obrazaca)   </a:t>
            </a:r>
          </a:p>
          <a:p>
            <a:pPr marL="174625" lvl="2" indent="-174625"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SzPct val="100000"/>
              <a:buFont typeface="Arial" pitchFamily="34" charset="0"/>
              <a:buChar char="•"/>
            </a:pPr>
            <a:r>
              <a:rPr lang="hr-HR" sz="2200" dirty="0" smtClean="0"/>
              <a:t>Kolačići za </a:t>
            </a:r>
            <a:r>
              <a:rPr lang="hr-HR" sz="2200" dirty="0" err="1" smtClean="0"/>
              <a:t>autentifikaciju</a:t>
            </a:r>
            <a:r>
              <a:rPr lang="hr-HR" sz="2200" dirty="0" smtClean="0"/>
              <a:t>/ identifikaciju korisnika</a:t>
            </a:r>
          </a:p>
          <a:p>
            <a:pPr marL="174625" lvl="2" indent="-174625"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SzPct val="100000"/>
              <a:buFont typeface="Arial" pitchFamily="34" charset="0"/>
              <a:buChar char="•"/>
            </a:pPr>
            <a:r>
              <a:rPr lang="hr-HR" sz="2200" dirty="0" smtClean="0"/>
              <a:t>Sigurnosni kolačići  </a:t>
            </a:r>
          </a:p>
          <a:p>
            <a:pPr marL="174625" lvl="2" indent="-174625"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SzPct val="100000"/>
              <a:buFont typeface="Arial" pitchFamily="34" charset="0"/>
              <a:buChar char="•"/>
            </a:pPr>
            <a:r>
              <a:rPr lang="hr-HR" sz="2200" dirty="0" smtClean="0"/>
              <a:t>Kolačići za dijeljenje korisničkog sadržaja </a:t>
            </a:r>
          </a:p>
          <a:p>
            <a:pPr>
              <a:buFont typeface="Wingdings" pitchFamily="2" charset="2"/>
              <a:buChar char="§"/>
            </a:pPr>
            <a:endParaRPr lang="hr-HR" sz="2400" dirty="0" smtClean="0"/>
          </a:p>
          <a:p>
            <a:pPr>
              <a:buFont typeface="Wingdings" pitchFamily="2" charset="2"/>
              <a:buChar char="§"/>
            </a:pPr>
            <a:endParaRPr lang="hr-HR" sz="2400" dirty="0" smtClean="0"/>
          </a:p>
          <a:p>
            <a:endParaRPr lang="hr-HR" sz="2400" dirty="0" smtClean="0"/>
          </a:p>
          <a:p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anose="020F0502020204030204" pitchFamily="34" charset="0"/>
            </a:endParaRPr>
          </a:p>
          <a:p>
            <a:endParaRPr lang="hr-HR" sz="2400" b="1" dirty="0" smtClean="0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F9F40211-4307-4706-AE59-83AC153FBFF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583348" y="325601"/>
            <a:ext cx="2286920" cy="6145103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705588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007CF805-C4DF-4548-AA08-7997CD55248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BC82E0D7-37D0-4C31-B2DA-233C8F10C9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27546" y="321732"/>
            <a:ext cx="9097524" cy="614897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10E0E3D2-B20A-B5AA-B5B0-10527D2E8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9" y="585216"/>
            <a:ext cx="8069094" cy="1499616"/>
          </a:xfrm>
        </p:spPr>
        <p:txBody>
          <a:bodyPr>
            <a:normAutofit/>
          </a:bodyPr>
          <a:lstStyle/>
          <a:p>
            <a:r>
              <a:rPr lang="hr-HR" sz="3200" b="1" dirty="0" smtClean="0"/>
              <a:t>Obvezni dokumenti voditelja obrade </a:t>
            </a:r>
            <a:r>
              <a:rPr lang="hr-HR" sz="3200" b="1" dirty="0" smtClean="0"/>
              <a:t>osobnih podataka</a:t>
            </a:r>
            <a:endParaRPr lang="hr-HR" sz="3200" b="1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="" xmlns:a16="http://schemas.microsoft.com/office/drawing/2014/main" id="{1AD3A364-FD48-4C42-B623-DAD0C3ED6B4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02EC139-76E5-42BD-7673-5A0A9EF1B4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9" y="2286000"/>
            <a:ext cx="8074151" cy="3862971"/>
          </a:xfrm>
        </p:spPr>
        <p:txBody>
          <a:bodyPr vert="horz" lIns="45720" tIns="45720" rIns="45720" bIns="45720" rtlCol="0" anchor="t">
            <a:normAutofit/>
          </a:bodyPr>
          <a:lstStyle/>
          <a:p>
            <a:pPr marL="174625" indent="-174625">
              <a:buClr>
                <a:schemeClr val="tx1"/>
              </a:buClr>
              <a:buFont typeface="Arial" pitchFamily="34" charset="0"/>
              <a:buChar char="•"/>
            </a:pPr>
            <a:r>
              <a:rPr lang="hr-HR" sz="2400" dirty="0" smtClean="0">
                <a:cs typeface="Calibri" panose="020F0502020204030204" pitchFamily="34" charset="0"/>
              </a:rPr>
              <a:t>Politika o privatnosti/Pravila o zaštiti osobnih </a:t>
            </a:r>
            <a:r>
              <a:rPr lang="hr-HR" sz="2400" dirty="0" smtClean="0">
                <a:cs typeface="Calibri" panose="020F0502020204030204" pitchFamily="34" charset="0"/>
              </a:rPr>
              <a:t>podataka</a:t>
            </a:r>
          </a:p>
          <a:p>
            <a:pPr marL="174625" indent="-174625">
              <a:buClr>
                <a:schemeClr val="tx1"/>
              </a:buClr>
              <a:buFont typeface="Arial" pitchFamily="34" charset="0"/>
              <a:buChar char="•"/>
            </a:pPr>
            <a:r>
              <a:rPr lang="hr-HR" sz="2400" dirty="0" smtClean="0">
                <a:cs typeface="Calibri" panose="020F0502020204030204" pitchFamily="34" charset="0"/>
              </a:rPr>
              <a:t>Evidencije </a:t>
            </a:r>
            <a:r>
              <a:rPr lang="hr-HR" sz="2400" dirty="0" smtClean="0">
                <a:cs typeface="Calibri" panose="020F0502020204030204" pitchFamily="34" charset="0"/>
              </a:rPr>
              <a:t>aktivnosti obrade</a:t>
            </a:r>
            <a:endParaRPr lang="hr-HR" sz="2400" dirty="0" smtClean="0">
              <a:cs typeface="Calibri" panose="020F0502020204030204" pitchFamily="34" charset="0"/>
            </a:endParaRPr>
          </a:p>
          <a:p>
            <a:pPr marL="174625" indent="-174625">
              <a:buClr>
                <a:schemeClr val="tx1"/>
              </a:buClr>
              <a:buFont typeface="Arial" pitchFamily="34" charset="0"/>
              <a:buChar char="•"/>
            </a:pPr>
            <a:r>
              <a:rPr lang="hr-HR" sz="2400" dirty="0" smtClean="0">
                <a:cs typeface="Calibri" panose="020F0502020204030204" pitchFamily="34" charset="0"/>
              </a:rPr>
              <a:t>Interni akti vezani uz obradu osobnih podataka:</a:t>
            </a:r>
          </a:p>
          <a:p>
            <a:pPr marL="174625" indent="-174625">
              <a:buClr>
                <a:schemeClr val="tx1"/>
              </a:buClr>
              <a:buNone/>
            </a:pPr>
            <a:r>
              <a:rPr lang="hr-HR" sz="2400" dirty="0" smtClean="0">
                <a:cs typeface="Calibri" panose="020F0502020204030204" pitchFamily="34" charset="0"/>
              </a:rPr>
              <a:t>             Interni akti za </a:t>
            </a:r>
            <a:r>
              <a:rPr lang="hr-HR" sz="2400" dirty="0" smtClean="0">
                <a:cs typeface="Calibri" panose="020F0502020204030204" pitchFamily="34" charset="0"/>
              </a:rPr>
              <a:t>zaposlenike</a:t>
            </a:r>
            <a:endParaRPr lang="hr-HR" sz="2400" dirty="0" smtClean="0">
              <a:cs typeface="Calibri" panose="020F0502020204030204" pitchFamily="34" charset="0"/>
            </a:endParaRPr>
          </a:p>
          <a:p>
            <a:pPr marL="174625" indent="-174625">
              <a:buClr>
                <a:schemeClr val="tx1"/>
              </a:buClr>
              <a:buNone/>
            </a:pPr>
            <a:r>
              <a:rPr lang="hr-HR" sz="2400" dirty="0" smtClean="0">
                <a:cs typeface="Calibri" panose="020F0502020204030204" pitchFamily="34" charset="0"/>
              </a:rPr>
              <a:t>             Pravilnik o informacijskoj sigurnosti </a:t>
            </a:r>
          </a:p>
          <a:p>
            <a:pPr marL="174625" indent="-174625">
              <a:buClr>
                <a:schemeClr val="tx1"/>
              </a:buClr>
              <a:buNone/>
            </a:pPr>
            <a:r>
              <a:rPr lang="hr-HR" sz="2400" dirty="0" smtClean="0">
                <a:cs typeface="Calibri" panose="020F0502020204030204" pitchFamily="34" charset="0"/>
              </a:rPr>
              <a:t>             Pravilnik o video nadzoru</a:t>
            </a:r>
          </a:p>
          <a:p>
            <a:pPr marL="174625" indent="-174625">
              <a:buClr>
                <a:schemeClr val="tx1"/>
              </a:buClr>
              <a:buNone/>
            </a:pPr>
            <a:r>
              <a:rPr lang="hr-HR" sz="2400" dirty="0" smtClean="0">
                <a:cs typeface="Calibri" panose="020F0502020204030204" pitchFamily="34" charset="0"/>
              </a:rPr>
              <a:t>  </a:t>
            </a:r>
            <a:endParaRPr lang="en-US" sz="2400" dirty="0" smtClean="0">
              <a:cs typeface="Calibri" panose="020F0502020204030204" pitchFamily="34" charset="0"/>
            </a:endParaRPr>
          </a:p>
          <a:p>
            <a:pPr>
              <a:buFont typeface="Wingdings" pitchFamily="2" charset="2"/>
              <a:buChar char="§"/>
            </a:pPr>
            <a:endParaRPr lang="hr-HR" sz="2400" dirty="0" smtClean="0"/>
          </a:p>
          <a:p>
            <a:pPr>
              <a:buFont typeface="Wingdings" pitchFamily="2" charset="2"/>
              <a:buChar char="§"/>
            </a:pPr>
            <a:endParaRPr lang="hr-HR" sz="2400" dirty="0" smtClean="0"/>
          </a:p>
          <a:p>
            <a:endParaRPr lang="hr-HR" sz="2400" dirty="0" smtClean="0"/>
          </a:p>
          <a:p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anose="020F0502020204030204" pitchFamily="34" charset="0"/>
            </a:endParaRPr>
          </a:p>
          <a:p>
            <a:endParaRPr lang="hr-HR" sz="2400" b="1" dirty="0" smtClean="0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F9F40211-4307-4706-AE59-83AC153FBFF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583348" y="325601"/>
            <a:ext cx="2286920" cy="6145103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705588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007CF805-C4DF-4548-AA08-7997CD55248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BC82E0D7-37D0-4C31-B2DA-233C8F10C9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27546" y="321732"/>
            <a:ext cx="9097524" cy="614897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10E0E3D2-B20A-B5AA-B5B0-10527D2E8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9" y="585216"/>
            <a:ext cx="8069094" cy="1499616"/>
          </a:xfrm>
        </p:spPr>
        <p:txBody>
          <a:bodyPr>
            <a:normAutofit/>
          </a:bodyPr>
          <a:lstStyle/>
          <a:p>
            <a:r>
              <a:rPr lang="hr-HR" sz="3200" b="1" dirty="0" smtClean="0"/>
              <a:t>SIGURNOST OSOBNH PODATAKA-TEHNIČKE I ORGANIZACIJSKE MJERE ZAŠTITE</a:t>
            </a:r>
            <a:endParaRPr lang="hr-HR" sz="3200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="" xmlns:a16="http://schemas.microsoft.com/office/drawing/2014/main" id="{1AD3A364-FD48-4C42-B623-DAD0C3ED6B4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02EC139-76E5-42BD-7673-5A0A9EF1B4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9" y="2286000"/>
            <a:ext cx="8074151" cy="3862971"/>
          </a:xfrm>
        </p:spPr>
        <p:txBody>
          <a:bodyPr vert="horz" lIns="45720" tIns="45720" rIns="45720" bIns="45720" rtlCol="0" anchor="t">
            <a:normAutofit fontScale="92500" lnSpcReduction="10000"/>
          </a:bodyPr>
          <a:lstStyle/>
          <a:p>
            <a:pPr marL="174625" indent="-174625">
              <a:buClr>
                <a:schemeClr val="tx1"/>
              </a:buClr>
              <a:buFont typeface="Arial" pitchFamily="34" charset="0"/>
              <a:buChar char="•"/>
            </a:pPr>
            <a:r>
              <a:rPr lang="hr-HR" dirty="0" smtClean="0"/>
              <a:t>Cilj poduzimanja mjera: </a:t>
            </a:r>
          </a:p>
          <a:p>
            <a:pPr marL="348361" lvl="1" indent="-174625">
              <a:buClr>
                <a:schemeClr val="bg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hr-HR" sz="2000" dirty="0" smtClean="0"/>
              <a:t>Sigurnost i povjerljivost u obradi osobnih podataka</a:t>
            </a:r>
          </a:p>
          <a:p>
            <a:pPr marL="348361" lvl="1" indent="-174625">
              <a:buClr>
                <a:schemeClr val="bg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hr-HR" sz="2000" dirty="0" smtClean="0"/>
              <a:t>Zaštita od neovlaštenog pristupa podacima</a:t>
            </a:r>
          </a:p>
          <a:p>
            <a:pPr marL="348361" lvl="1" indent="-174625">
              <a:buClr>
                <a:schemeClr val="bg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hr-HR" sz="2000" dirty="0" smtClean="0"/>
              <a:t>Neovlašteno raspolaganje osobnim podacima </a:t>
            </a:r>
            <a:endParaRPr lang="hr-HR" sz="2000" dirty="0" smtClean="0"/>
          </a:p>
          <a:p>
            <a:pPr marL="348361" lvl="1" indent="-174625">
              <a:buClr>
                <a:schemeClr val="bg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hr-HR" sz="2000" dirty="0" smtClean="0"/>
              <a:t>Uništenje ili gubitak osobnih podataka</a:t>
            </a:r>
            <a:endParaRPr lang="hr-HR" sz="2000" dirty="0" smtClean="0"/>
          </a:p>
          <a:p>
            <a:pPr marL="174625" indent="-174625">
              <a:buClr>
                <a:schemeClr val="tx1"/>
              </a:buClr>
              <a:buFont typeface="Arial" pitchFamily="34" charset="0"/>
              <a:buChar char="•"/>
            </a:pPr>
            <a:r>
              <a:rPr lang="hr-HR" dirty="0" smtClean="0"/>
              <a:t>Preporučene mjere: </a:t>
            </a:r>
          </a:p>
          <a:p>
            <a:pPr marL="348361" lvl="1" indent="-174625">
              <a:buClr>
                <a:schemeClr val="bg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hr-HR" sz="2000" dirty="0" smtClean="0"/>
              <a:t>Pristup sustavima pohrane ograničiti samo ovlaštenim osobama ( korisničko ime i lozinka)</a:t>
            </a:r>
          </a:p>
          <a:p>
            <a:pPr marL="348361" lvl="1" indent="-174625">
              <a:buClr>
                <a:schemeClr val="bg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hr-HR" sz="2000" dirty="0" smtClean="0"/>
              <a:t>Osigurati kontrolu pristupa bilježenjem logova</a:t>
            </a:r>
          </a:p>
          <a:p>
            <a:pPr marL="348361" lvl="1" indent="-174625">
              <a:buClr>
                <a:schemeClr val="bg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hr-HR" sz="2000" dirty="0" smtClean="0"/>
              <a:t>Podatke koji se obrađuju u papirnatom obliku čuvati u zaštićenim prostorijama</a:t>
            </a:r>
          </a:p>
          <a:p>
            <a:pPr marL="348361" lvl="1" indent="-174625">
              <a:buClr>
                <a:schemeClr val="bg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hr-HR" sz="2000" dirty="0" smtClean="0"/>
              <a:t>Izjava o povjerljivosti obrade</a:t>
            </a:r>
          </a:p>
          <a:p>
            <a:endParaRPr lang="en-US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anose="020F0502020204030204" pitchFamily="34" charset="0"/>
            </a:endParaRPr>
          </a:p>
          <a:p>
            <a:pPr>
              <a:buFont typeface="Wingdings" pitchFamily="2" charset="2"/>
              <a:buChar char="§"/>
            </a:pPr>
            <a:endParaRPr lang="hr-HR" sz="2400" dirty="0" smtClean="0"/>
          </a:p>
          <a:p>
            <a:pPr>
              <a:buFont typeface="Wingdings" pitchFamily="2" charset="2"/>
              <a:buChar char="§"/>
            </a:pPr>
            <a:endParaRPr lang="hr-HR" sz="2400" dirty="0" smtClean="0"/>
          </a:p>
          <a:p>
            <a:endParaRPr lang="hr-HR" sz="2400" dirty="0" smtClean="0"/>
          </a:p>
          <a:p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anose="020F0502020204030204" pitchFamily="34" charset="0"/>
            </a:endParaRPr>
          </a:p>
          <a:p>
            <a:endParaRPr lang="hr-HR" sz="2400" b="1" dirty="0" smtClean="0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F9F40211-4307-4706-AE59-83AC153FBFF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583348" y="325601"/>
            <a:ext cx="2286920" cy="6145103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705588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007CF805-C4DF-4548-AA08-7997CD55248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BC82E0D7-37D0-4C31-B2DA-233C8F10C9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27546" y="321732"/>
            <a:ext cx="9097524" cy="614897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10E0E3D2-B20A-B5AA-B5B0-10527D2E8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9" y="585216"/>
            <a:ext cx="8069094" cy="1499616"/>
          </a:xfrm>
        </p:spPr>
        <p:txBody>
          <a:bodyPr>
            <a:normAutofit/>
          </a:bodyPr>
          <a:lstStyle/>
          <a:p>
            <a:r>
              <a:rPr lang="hr-HR" sz="3200" b="1" dirty="0" smtClean="0"/>
              <a:t>Službenik za zaštitu podataka/ karakteristike kvalificiranog službenika</a:t>
            </a:r>
            <a:endParaRPr lang="hr-HR" sz="3200" b="1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="" xmlns:a16="http://schemas.microsoft.com/office/drawing/2014/main" id="{1AD3A364-FD48-4C42-B623-DAD0C3ED6B4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02EC139-76E5-42BD-7673-5A0A9EF1B4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9" y="2286000"/>
            <a:ext cx="8074151" cy="3862971"/>
          </a:xfrm>
        </p:spPr>
        <p:txBody>
          <a:bodyPr vert="horz" lIns="45720" tIns="45720" rIns="45720" bIns="45720" rtlCol="0" anchor="t">
            <a:normAutofit/>
          </a:bodyPr>
          <a:lstStyle/>
          <a:p>
            <a:pPr marL="174625" indent="-174625">
              <a:buClr>
                <a:schemeClr val="tx1"/>
              </a:buClr>
              <a:buFont typeface="Arial" pitchFamily="34" charset="0"/>
              <a:buChar char="•"/>
            </a:pPr>
            <a:r>
              <a:rPr lang="hr-HR" sz="2400" dirty="0" smtClean="0"/>
              <a:t>Službenik za zaštitu podataka:</a:t>
            </a:r>
          </a:p>
          <a:p>
            <a:pPr marL="348361" lvl="1" indent="-174625">
              <a:buClr>
                <a:schemeClr val="bg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hr-HR" sz="2200" dirty="0" smtClean="0"/>
              <a:t>zaposlenik školske ustanove </a:t>
            </a:r>
          </a:p>
          <a:p>
            <a:pPr marL="348361" lvl="1" indent="-174625">
              <a:buClr>
                <a:schemeClr val="bg1">
                  <a:lumMod val="65000"/>
                  <a:lumOff val="35000"/>
                </a:schemeClr>
              </a:buClr>
              <a:buNone/>
            </a:pPr>
            <a:r>
              <a:rPr lang="hr-HR" sz="2200" dirty="0" smtClean="0"/>
              <a:t>                        ili</a:t>
            </a:r>
          </a:p>
          <a:p>
            <a:pPr marL="348361" lvl="1" indent="-174625">
              <a:buClr>
                <a:schemeClr val="bg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hr-HR" sz="2200" dirty="0" smtClean="0"/>
              <a:t>vanjski suradnik na temelju ugovora</a:t>
            </a:r>
          </a:p>
          <a:p>
            <a:pPr marL="174625" lvl="8" indent="-174625">
              <a:buClr>
                <a:schemeClr val="tx1"/>
              </a:buClr>
              <a:buFont typeface="Arial" pitchFamily="34" charset="0"/>
              <a:buChar char="•"/>
            </a:pPr>
            <a:r>
              <a:rPr lang="hr-HR" sz="2400" dirty="0" smtClean="0"/>
              <a:t>Znanja o izvršavanju zadaća koje mu nalažu odredbe GDPR-a</a:t>
            </a:r>
          </a:p>
          <a:p>
            <a:pPr marL="174625" lvl="8" indent="-174625">
              <a:buClr>
                <a:schemeClr val="tx1"/>
              </a:buClr>
              <a:buFont typeface="Arial" pitchFamily="34" charset="0"/>
              <a:buChar char="•"/>
            </a:pPr>
            <a:r>
              <a:rPr lang="hr-HR" sz="2400" dirty="0" smtClean="0"/>
              <a:t>Osoba koja posjeduje stručna znanja o pravu i praksama </a:t>
            </a:r>
            <a:r>
              <a:rPr lang="hr-HR" sz="2400" dirty="0" smtClean="0"/>
              <a:t>nacionalnih </a:t>
            </a:r>
            <a:r>
              <a:rPr lang="hr-HR" sz="2400" dirty="0" smtClean="0"/>
              <a:t>i europskih tijela u području zaštite osobnih </a:t>
            </a:r>
            <a:r>
              <a:rPr lang="hr-HR" sz="2400" dirty="0" smtClean="0"/>
              <a:t>podataka</a:t>
            </a:r>
            <a:endParaRPr lang="hr-HR" sz="2400" dirty="0" smtClean="0"/>
          </a:p>
          <a:p>
            <a:pPr marL="174625" lvl="8" indent="-174625">
              <a:buClr>
                <a:schemeClr val="tx1"/>
              </a:buClr>
              <a:buFont typeface="Arial" pitchFamily="34" charset="0"/>
              <a:buChar char="•"/>
            </a:pPr>
            <a:endParaRPr lang="hr-HR" sz="2400" dirty="0" smtClean="0"/>
          </a:p>
          <a:p>
            <a:pPr>
              <a:buFont typeface="Wingdings" pitchFamily="2" charset="2"/>
              <a:buChar char="§"/>
            </a:pPr>
            <a:endParaRPr lang="hr-HR" sz="2400" dirty="0" smtClean="0"/>
          </a:p>
          <a:p>
            <a:pPr>
              <a:buFont typeface="Wingdings" pitchFamily="2" charset="2"/>
              <a:buChar char="§"/>
            </a:pPr>
            <a:endParaRPr lang="hr-HR" sz="2400" dirty="0" smtClean="0"/>
          </a:p>
          <a:p>
            <a:endParaRPr lang="hr-HR" sz="2400" dirty="0" smtClean="0"/>
          </a:p>
          <a:p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anose="020F0502020204030204" pitchFamily="34" charset="0"/>
            </a:endParaRPr>
          </a:p>
          <a:p>
            <a:endParaRPr lang="hr-HR" sz="2400" b="1" dirty="0" smtClean="0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F9F40211-4307-4706-AE59-83AC153FBFF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583348" y="325601"/>
            <a:ext cx="2286920" cy="6145103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705588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007CF805-C4DF-4548-AA08-7997CD55248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BC82E0D7-37D0-4C31-B2DA-233C8F10C9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27546" y="321732"/>
            <a:ext cx="9097524" cy="614897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10E0E3D2-B20A-B5AA-B5B0-10527D2E8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9" y="585216"/>
            <a:ext cx="8069094" cy="1499616"/>
          </a:xfrm>
        </p:spPr>
        <p:txBody>
          <a:bodyPr>
            <a:normAutofit fontScale="90000"/>
          </a:bodyPr>
          <a:lstStyle/>
          <a:p>
            <a:r>
              <a:rPr lang="hr-HR" sz="3200" b="1" dirty="0" smtClean="0">
                <a:solidFill>
                  <a:srgbClr val="FFFFFF"/>
                </a:solidFill>
              </a:rPr>
              <a:t>Osobni podaci učenika-obrada od strane školskih ustanova i drugih institucija sukladno GDPR-u</a:t>
            </a:r>
            <a:endParaRPr lang="hr-HR" sz="3200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="" xmlns:a16="http://schemas.microsoft.com/office/drawing/2014/main" id="{1AD3A364-FD48-4C42-B623-DAD0C3ED6B4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02EC139-76E5-42BD-7673-5A0A9EF1B4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9" y="2286000"/>
            <a:ext cx="8074151" cy="3862971"/>
          </a:xfrm>
        </p:spPr>
        <p:txBody>
          <a:bodyPr vert="horz" lIns="45720" tIns="45720" rIns="45720" bIns="45720" rtlCol="0" anchor="t">
            <a:normAutofit/>
          </a:bodyPr>
          <a:lstStyle/>
          <a:p>
            <a:pPr marL="174625" indent="-174625">
              <a:buClr>
                <a:schemeClr val="tx1"/>
              </a:buClr>
              <a:buFont typeface="Arial" pitchFamily="34" charset="0"/>
              <a:buChar char="•"/>
            </a:pPr>
            <a:r>
              <a:rPr lang="hr-HR" sz="2400" b="1" dirty="0" smtClean="0"/>
              <a:t>ZAKONODAVNI OKVIR:</a:t>
            </a:r>
          </a:p>
          <a:p>
            <a:pPr marL="174625" indent="-174625">
              <a:buClr>
                <a:schemeClr val="tx1"/>
              </a:buClr>
              <a:buFont typeface="Arial" pitchFamily="34" charset="0"/>
              <a:buChar char="•"/>
            </a:pPr>
            <a:r>
              <a:rPr lang="hr-HR" sz="2400" b="1" dirty="0" smtClean="0">
                <a:cs typeface="Calibri" panose="020F0502020204030204" pitchFamily="34" charset="0"/>
              </a:rPr>
              <a:t>Uredba (</a:t>
            </a:r>
            <a:r>
              <a:rPr lang="en-US" sz="2400" b="1" dirty="0" smtClean="0">
                <a:cs typeface="Calibri" panose="020F0502020204030204" pitchFamily="34" charset="0"/>
              </a:rPr>
              <a:t>EU</a:t>
            </a:r>
            <a:r>
              <a:rPr lang="hr-HR" sz="2400" b="1" dirty="0" smtClean="0">
                <a:cs typeface="Calibri" panose="020F0502020204030204" pitchFamily="34" charset="0"/>
              </a:rPr>
              <a:t>) 2016/679 </a:t>
            </a:r>
            <a:r>
              <a:rPr lang="en-US" sz="2400" dirty="0" smtClean="0">
                <a:cs typeface="Calibri" panose="020F0502020204030204" pitchFamily="34" charset="0"/>
              </a:rPr>
              <a:t>E</a:t>
            </a:r>
            <a:r>
              <a:rPr lang="hr-HR" sz="2400" dirty="0" err="1" smtClean="0">
                <a:cs typeface="Calibri" panose="020F0502020204030204" pitchFamily="34" charset="0"/>
              </a:rPr>
              <a:t>uropskog</a:t>
            </a:r>
            <a:r>
              <a:rPr lang="hr-HR" sz="2400" dirty="0" smtClean="0">
                <a:cs typeface="Calibri" panose="020F0502020204030204" pitchFamily="34" charset="0"/>
              </a:rPr>
              <a:t> parlamenta i </a:t>
            </a:r>
            <a:r>
              <a:rPr lang="en-US" sz="2400" dirty="0" smtClean="0">
                <a:cs typeface="Calibri" panose="020F0502020204030204" pitchFamily="34" charset="0"/>
              </a:rPr>
              <a:t>V</a:t>
            </a:r>
            <a:r>
              <a:rPr lang="hr-HR" sz="2400" dirty="0" err="1" smtClean="0">
                <a:cs typeface="Calibri" panose="020F0502020204030204" pitchFamily="34" charset="0"/>
              </a:rPr>
              <a:t>ijeća</a:t>
            </a:r>
            <a:r>
              <a:rPr lang="hr-HR" sz="2400" dirty="0" smtClean="0">
                <a:cs typeface="Calibri" panose="020F0502020204030204" pitchFamily="34" charset="0"/>
              </a:rPr>
              <a:t> od 27. travnja 2016. g. o zaštiti pojedinaca u vezi s obradom osobnih podataka i o slobodnom kretanju takvih podataka te o stavljanju izvan snage direktive 95/46/EZ- </a:t>
            </a:r>
            <a:r>
              <a:rPr lang="hr-HR" sz="2400" b="1" dirty="0" smtClean="0">
                <a:cs typeface="Calibri" panose="020F0502020204030204" pitchFamily="34" charset="0"/>
              </a:rPr>
              <a:t>Opća uredba o zaštiti podataka </a:t>
            </a:r>
            <a:r>
              <a:rPr lang="hr-HR" sz="2400" dirty="0" smtClean="0">
                <a:cs typeface="Calibri" panose="020F0502020204030204" pitchFamily="34" charset="0"/>
              </a:rPr>
              <a:t>(</a:t>
            </a:r>
            <a:r>
              <a:rPr lang="hr-HR" sz="2400" dirty="0" err="1" smtClean="0">
                <a:cs typeface="Calibri" panose="020F0502020204030204" pitchFamily="34" charset="0"/>
              </a:rPr>
              <a:t>engl</a:t>
            </a:r>
            <a:r>
              <a:rPr lang="hr-HR" sz="2400" dirty="0" smtClean="0">
                <a:cs typeface="Calibri" panose="020F0502020204030204" pitchFamily="34" charset="0"/>
              </a:rPr>
              <a:t>. GDPR),</a:t>
            </a:r>
            <a:r>
              <a:rPr lang="hr-HR" sz="2400" dirty="0" smtClean="0"/>
              <a:t> SL EU L 119)</a:t>
            </a:r>
          </a:p>
          <a:p>
            <a:pPr marL="174625" indent="-174625">
              <a:buClr>
                <a:schemeClr val="tx1"/>
              </a:buClr>
              <a:buFont typeface="Arial" pitchFamily="34" charset="0"/>
              <a:buChar char="•"/>
            </a:pPr>
            <a:r>
              <a:rPr lang="hr-HR" sz="2400" dirty="0" smtClean="0">
                <a:cs typeface="Calibri" panose="020F0502020204030204" pitchFamily="34" charset="0"/>
              </a:rPr>
              <a:t>Zakon o provedbi Opće uredbe o zaštiti podataka (NN, br.42/18)</a:t>
            </a:r>
            <a:endParaRPr lang="en-US" sz="2400" dirty="0" smtClean="0">
              <a:cs typeface="Calibri" panose="020F0502020204030204" pitchFamily="34" charset="0"/>
            </a:endParaRPr>
          </a:p>
          <a:p>
            <a:pPr>
              <a:buFont typeface="Wingdings" pitchFamily="2" charset="2"/>
              <a:buChar char="§"/>
            </a:pPr>
            <a:endParaRPr lang="hr-HR" sz="2400" dirty="0" smtClean="0"/>
          </a:p>
          <a:p>
            <a:pPr>
              <a:buFont typeface="Wingdings" pitchFamily="2" charset="2"/>
              <a:buChar char="§"/>
            </a:pPr>
            <a:endParaRPr lang="hr-HR" sz="2400" dirty="0" smtClean="0"/>
          </a:p>
          <a:p>
            <a:endParaRPr lang="hr-HR" sz="2400" dirty="0" smtClean="0"/>
          </a:p>
          <a:p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anose="020F0502020204030204" pitchFamily="34" charset="0"/>
            </a:endParaRPr>
          </a:p>
          <a:p>
            <a:endParaRPr lang="hr-HR" sz="2400" b="1" dirty="0" smtClean="0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F9F40211-4307-4706-AE59-83AC153FBFF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583348" y="325601"/>
            <a:ext cx="2286920" cy="6145103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705588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007CF805-C4DF-4548-AA08-7997CD55248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BC82E0D7-37D0-4C31-B2DA-233C8F10C9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27546" y="321732"/>
            <a:ext cx="9097524" cy="614897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10E0E3D2-B20A-B5AA-B5B0-10527D2E8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9" y="585216"/>
            <a:ext cx="8069094" cy="1499616"/>
          </a:xfrm>
        </p:spPr>
        <p:txBody>
          <a:bodyPr>
            <a:normAutofit/>
          </a:bodyPr>
          <a:lstStyle/>
          <a:p>
            <a:r>
              <a:rPr lang="hr-HR" sz="3200" b="1" dirty="0" smtClean="0"/>
              <a:t>ZADAĆE SLUŽBENIKA ZA ZAŠTITU PODATAKA</a:t>
            </a:r>
            <a:endParaRPr lang="hr-HR" sz="3200" b="1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="" xmlns:a16="http://schemas.microsoft.com/office/drawing/2014/main" id="{1AD3A364-FD48-4C42-B623-DAD0C3ED6B4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02EC139-76E5-42BD-7673-5A0A9EF1B4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9" y="2286000"/>
            <a:ext cx="8074151" cy="3862971"/>
          </a:xfrm>
        </p:spPr>
        <p:txBody>
          <a:bodyPr vert="horz" lIns="45720" tIns="45720" rIns="45720" bIns="45720" rtlCol="0" anchor="t">
            <a:normAutofit fontScale="250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hr-HR" sz="8000" dirty="0" smtClean="0"/>
              <a:t>Brine o usklađenosti poslovnih procesa sa GDPR-om</a:t>
            </a:r>
          </a:p>
          <a:p>
            <a:pPr>
              <a:buFont typeface="Wingdings" pitchFamily="2" charset="2"/>
              <a:buChar char="§"/>
            </a:pPr>
            <a:r>
              <a:rPr lang="hr-HR" sz="8000" dirty="0" smtClean="0"/>
              <a:t>Preispituje usklađenost svih zabilježenih postupaka obrade osobnih podataka (Evidencije obrade osobnih podataka) sa GDPR-om </a:t>
            </a:r>
          </a:p>
          <a:p>
            <a:pPr>
              <a:buFont typeface="Wingdings" pitchFamily="2" charset="2"/>
              <a:buChar char="§"/>
            </a:pPr>
            <a:r>
              <a:rPr lang="hr-HR" sz="8000" dirty="0" smtClean="0"/>
              <a:t>Brine o svim pitanjima koja se odnose na zaštitu osobnih podataka (tehnička, organizacijska i fizička sigurnost podataka)</a:t>
            </a:r>
          </a:p>
          <a:p>
            <a:pPr>
              <a:buFont typeface="Wingdings" pitchFamily="2" charset="2"/>
              <a:buChar char="§"/>
            </a:pPr>
            <a:r>
              <a:rPr lang="hr-HR" sz="8000" dirty="0" smtClean="0"/>
              <a:t>Prepoznaje rizične obrade podataka, poduzima mjere i daje savjete za smanjenje potencijalnih rizika /sigurnost obrade</a:t>
            </a:r>
          </a:p>
          <a:p>
            <a:pPr>
              <a:buFont typeface="Wingdings" pitchFamily="2" charset="2"/>
              <a:buChar char="§"/>
            </a:pPr>
            <a:r>
              <a:rPr lang="hr-HR" sz="8000" dirty="0" smtClean="0"/>
              <a:t>Rješava zaprimljene zahtjeve </a:t>
            </a:r>
            <a:r>
              <a:rPr lang="hr-HR" sz="8000" dirty="0" smtClean="0"/>
              <a:t>ispitanika upućene voditelju obrade</a:t>
            </a:r>
            <a:endParaRPr lang="hr-HR" sz="8000" dirty="0" smtClean="0"/>
          </a:p>
          <a:p>
            <a:pPr>
              <a:buFont typeface="Wingdings" pitchFamily="2" charset="2"/>
              <a:buChar char="§"/>
            </a:pPr>
            <a:r>
              <a:rPr lang="hr-HR" sz="8000" dirty="0" smtClean="0"/>
              <a:t>Izrađuje interne akte (politika privatnosti, </a:t>
            </a:r>
            <a:r>
              <a:rPr lang="hr-HR" sz="8000" dirty="0" smtClean="0"/>
              <a:t>pravilnike </a:t>
            </a:r>
            <a:r>
              <a:rPr lang="hr-HR" sz="8000" dirty="0" smtClean="0"/>
              <a:t>za </a:t>
            </a:r>
            <a:r>
              <a:rPr lang="hr-HR" sz="8000" dirty="0" smtClean="0"/>
              <a:t>zaposlenike, pravilnik o video nadzoru i dr.)</a:t>
            </a:r>
            <a:endParaRPr lang="hr-HR" sz="8000" dirty="0" smtClean="0"/>
          </a:p>
          <a:p>
            <a:pPr>
              <a:buFont typeface="Wingdings" pitchFamily="2" charset="2"/>
              <a:buChar char="§"/>
            </a:pPr>
            <a:r>
              <a:rPr lang="hr-HR" sz="8000" dirty="0" smtClean="0"/>
              <a:t>Izrađuje Ugovore između voditelja i izvršitelja obrade</a:t>
            </a:r>
          </a:p>
          <a:p>
            <a:pPr>
              <a:buFont typeface="Wingdings" pitchFamily="2" charset="2"/>
              <a:buChar char="§"/>
            </a:pPr>
            <a:r>
              <a:rPr lang="hr-HR" sz="8000" dirty="0" smtClean="0"/>
              <a:t>Preporučuje promjene postojećih akata </a:t>
            </a:r>
          </a:p>
          <a:p>
            <a:pPr>
              <a:buFont typeface="Wingdings" pitchFamily="2" charset="2"/>
              <a:buChar char="§"/>
            </a:pPr>
            <a:endParaRPr lang="hr-HR" sz="8000" dirty="0" smtClean="0"/>
          </a:p>
          <a:p>
            <a:pPr>
              <a:buFont typeface="Wingdings" pitchFamily="2" charset="2"/>
              <a:buChar char="§"/>
            </a:pPr>
            <a:r>
              <a:rPr lang="hr-HR" sz="8000" dirty="0" smtClean="0"/>
              <a:t>   </a:t>
            </a:r>
          </a:p>
          <a:p>
            <a:pPr>
              <a:buFont typeface="Wingdings" pitchFamily="2" charset="2"/>
              <a:buChar char="§"/>
            </a:pPr>
            <a:endParaRPr lang="hr-HR" sz="2400" dirty="0" smtClean="0"/>
          </a:p>
          <a:p>
            <a:endParaRPr lang="hr-HR" sz="2400" dirty="0" smtClean="0"/>
          </a:p>
          <a:p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anose="020F0502020204030204" pitchFamily="34" charset="0"/>
            </a:endParaRPr>
          </a:p>
          <a:p>
            <a:endParaRPr lang="hr-HR" sz="2400" b="1" dirty="0" smtClean="0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F9F40211-4307-4706-AE59-83AC153FBFF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583348" y="325601"/>
            <a:ext cx="2286920" cy="6145103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705588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007CF805-C4DF-4548-AA08-7997CD55248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BC82E0D7-37D0-4C31-B2DA-233C8F10C9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27546" y="321732"/>
            <a:ext cx="9097524" cy="614897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10E0E3D2-B20A-B5AA-B5B0-10527D2E8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9" y="585216"/>
            <a:ext cx="8069094" cy="1499616"/>
          </a:xfrm>
        </p:spPr>
        <p:txBody>
          <a:bodyPr>
            <a:normAutofit/>
          </a:bodyPr>
          <a:lstStyle/>
          <a:p>
            <a:r>
              <a:rPr lang="hr-HR" sz="3200" b="1" dirty="0" smtClean="0"/>
              <a:t>ZADAĆE SLUŽBENIKA ZA ZAŠTITU PODATAKA (II)</a:t>
            </a:r>
            <a:endParaRPr lang="hr-HR" sz="3200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="" xmlns:a16="http://schemas.microsoft.com/office/drawing/2014/main" id="{1AD3A364-FD48-4C42-B623-DAD0C3ED6B4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02EC139-76E5-42BD-7673-5A0A9EF1B4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9" y="2286000"/>
            <a:ext cx="8074151" cy="3862971"/>
          </a:xfrm>
        </p:spPr>
        <p:txBody>
          <a:bodyPr vert="horz" lIns="45720" tIns="45720" rIns="45720" bIns="45720" rtlCol="0" anchor="t">
            <a:normAutofit fontScale="92500" lnSpcReduction="20000"/>
          </a:bodyPr>
          <a:lstStyle/>
          <a:p>
            <a:pPr marL="174625" indent="-174625">
              <a:buClr>
                <a:schemeClr val="tx1"/>
              </a:buClr>
              <a:buFont typeface="Arial" pitchFamily="34" charset="0"/>
              <a:buChar char="•"/>
            </a:pPr>
            <a:r>
              <a:rPr lang="hr-HR" sz="2400" dirty="0" smtClean="0">
                <a:cs typeface="Calibri" panose="020F0502020204030204" pitchFamily="34" charset="0"/>
              </a:rPr>
              <a:t>Informira i savjetuje voditelja obrade i zaposlenike o njihovim obvezama</a:t>
            </a:r>
          </a:p>
          <a:p>
            <a:pPr marL="174625" indent="-174625">
              <a:buClr>
                <a:schemeClr val="tx1"/>
              </a:buClr>
              <a:buFont typeface="Arial" pitchFamily="34" charset="0"/>
              <a:buChar char="•"/>
            </a:pPr>
            <a:r>
              <a:rPr lang="hr-HR" sz="2400" dirty="0" smtClean="0">
                <a:cs typeface="Calibri" panose="020F0502020204030204" pitchFamily="34" charset="0"/>
              </a:rPr>
              <a:t>Suradnja s nadzornim tijelom:</a:t>
            </a:r>
          </a:p>
          <a:p>
            <a:pPr marL="174625" indent="-174625">
              <a:buClr>
                <a:schemeClr val="tx1"/>
              </a:buClr>
              <a:buNone/>
            </a:pPr>
            <a:r>
              <a:rPr lang="hr-HR" sz="2400" dirty="0" smtClean="0">
                <a:cs typeface="Calibri" panose="020F0502020204030204" pitchFamily="34" charset="0"/>
              </a:rPr>
              <a:t>                         </a:t>
            </a:r>
            <a:r>
              <a:rPr lang="hr-HR" sz="2000" dirty="0" smtClean="0">
                <a:cs typeface="Calibri" panose="020F0502020204030204" pitchFamily="34" charset="0"/>
              </a:rPr>
              <a:t>Na zahtjev nadzornog tijela </a:t>
            </a:r>
          </a:p>
          <a:p>
            <a:pPr marL="174625" indent="-174625">
              <a:buClr>
                <a:schemeClr val="tx1"/>
              </a:buClr>
              <a:buNone/>
            </a:pPr>
            <a:r>
              <a:rPr lang="hr-HR" sz="2000" dirty="0" smtClean="0">
                <a:cs typeface="Calibri" panose="020F0502020204030204" pitchFamily="34" charset="0"/>
              </a:rPr>
              <a:t>                             Na vlastitu inicijativu</a:t>
            </a:r>
          </a:p>
          <a:p>
            <a:pPr marL="174625" indent="-174625">
              <a:buClr>
                <a:schemeClr val="tx1"/>
              </a:buClr>
              <a:buFont typeface="Arial" pitchFamily="34" charset="0"/>
              <a:buChar char="•"/>
            </a:pPr>
            <a:r>
              <a:rPr lang="hr-HR" sz="2400" dirty="0" smtClean="0">
                <a:cs typeface="Calibri" panose="020F0502020204030204" pitchFamily="34" charset="0"/>
              </a:rPr>
              <a:t>Odgovara na zahtjeve nadzornog tijela</a:t>
            </a:r>
          </a:p>
          <a:p>
            <a:pPr marL="174625" indent="-174625">
              <a:buClr>
                <a:schemeClr val="tx1"/>
              </a:buClr>
              <a:buFont typeface="Arial" pitchFamily="34" charset="0"/>
              <a:buChar char="•"/>
            </a:pPr>
            <a:r>
              <a:rPr lang="hr-HR" sz="2400" dirty="0" smtClean="0">
                <a:cs typeface="Calibri" panose="020F0502020204030204" pitchFamily="34" charset="0"/>
              </a:rPr>
              <a:t>Pokušava istražiti i riješiti pritužbe ispitanika prije pokretanja postupka pred nadzornim tijelom </a:t>
            </a:r>
          </a:p>
          <a:p>
            <a:pPr marL="174625" indent="-174625">
              <a:buClr>
                <a:schemeClr val="tx1"/>
              </a:buClr>
              <a:buFont typeface="Arial" pitchFamily="34" charset="0"/>
              <a:buChar char="•"/>
            </a:pPr>
            <a:r>
              <a:rPr lang="hr-HR" sz="2400" b="1" dirty="0" smtClean="0">
                <a:cs typeface="Calibri" panose="020F0502020204030204" pitchFamily="34" charset="0"/>
              </a:rPr>
              <a:t>Samostalan u izvršenju svojih zadaća</a:t>
            </a:r>
          </a:p>
          <a:p>
            <a:pPr marL="174625" indent="-174625">
              <a:buClr>
                <a:schemeClr val="tx1"/>
              </a:buClr>
              <a:buFont typeface="Arial" pitchFamily="34" charset="0"/>
              <a:buChar char="•"/>
            </a:pPr>
            <a:r>
              <a:rPr lang="hr-HR" sz="2400" dirty="0" smtClean="0">
                <a:cs typeface="Calibri" panose="020F0502020204030204" pitchFamily="34" charset="0"/>
              </a:rPr>
              <a:t>Paziti na </a:t>
            </a:r>
            <a:r>
              <a:rPr lang="hr-HR" sz="2400" b="1" dirty="0" smtClean="0">
                <a:cs typeface="Calibri" panose="020F0502020204030204" pitchFamily="34" charset="0"/>
              </a:rPr>
              <a:t>sukob interesa</a:t>
            </a:r>
            <a:endParaRPr lang="en-US" sz="2400" b="1" dirty="0" smtClean="0">
              <a:cs typeface="Calibri" panose="020F0502020204030204" pitchFamily="34" charset="0"/>
            </a:endParaRPr>
          </a:p>
          <a:p>
            <a:pPr>
              <a:buFont typeface="Wingdings" pitchFamily="2" charset="2"/>
              <a:buChar char="§"/>
            </a:pPr>
            <a:endParaRPr lang="hr-HR" sz="2400" dirty="0" smtClean="0"/>
          </a:p>
          <a:p>
            <a:pPr>
              <a:buFont typeface="Wingdings" pitchFamily="2" charset="2"/>
              <a:buChar char="§"/>
            </a:pPr>
            <a:endParaRPr lang="hr-HR" sz="2400" dirty="0" smtClean="0"/>
          </a:p>
          <a:p>
            <a:endParaRPr lang="hr-HR" sz="2400" dirty="0" smtClean="0"/>
          </a:p>
          <a:p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anose="020F0502020204030204" pitchFamily="34" charset="0"/>
            </a:endParaRPr>
          </a:p>
          <a:p>
            <a:endParaRPr lang="hr-HR" sz="2400" b="1" dirty="0" smtClean="0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F9F40211-4307-4706-AE59-83AC153FBFF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583348" y="325601"/>
            <a:ext cx="2286920" cy="6145103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705588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007CF805-C4DF-4548-AA08-7997CD55248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BC82E0D7-37D0-4C31-B2DA-233C8F10C9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27546" y="321732"/>
            <a:ext cx="9097524" cy="614897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10E0E3D2-B20A-B5AA-B5B0-10527D2E8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9" y="585216"/>
            <a:ext cx="8069094" cy="1499616"/>
          </a:xfrm>
        </p:spPr>
        <p:txBody>
          <a:bodyPr>
            <a:normAutofit/>
          </a:bodyPr>
          <a:lstStyle/>
          <a:p>
            <a:r>
              <a:rPr lang="hr-HR" sz="3200" b="1" dirty="0" smtClean="0"/>
              <a:t>Povreda OSOBNIH </a:t>
            </a:r>
            <a:r>
              <a:rPr lang="hr-HR" sz="3200" b="1" dirty="0" smtClean="0"/>
              <a:t>PODATAKA/ </a:t>
            </a:r>
            <a:r>
              <a:rPr lang="hr-HR" sz="3200" b="1" dirty="0" smtClean="0"/>
              <a:t>Obveza </a:t>
            </a:r>
            <a:r>
              <a:rPr lang="hr-HR" sz="3200" b="1" dirty="0" smtClean="0"/>
              <a:t>IZVJEŠĆIVANJa NADZORNOG </a:t>
            </a:r>
            <a:r>
              <a:rPr lang="hr-HR" sz="3200" b="1" dirty="0" smtClean="0"/>
              <a:t>TIJELA</a:t>
            </a:r>
            <a:endParaRPr lang="hr-HR" sz="3200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="" xmlns:a16="http://schemas.microsoft.com/office/drawing/2014/main" id="{1AD3A364-FD48-4C42-B623-DAD0C3ED6B4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02EC139-76E5-42BD-7673-5A0A9EF1B4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9" y="2286000"/>
            <a:ext cx="8074151" cy="3862971"/>
          </a:xfrm>
        </p:spPr>
        <p:txBody>
          <a:bodyPr vert="horz" lIns="45720" tIns="45720" rIns="45720" bIns="45720" rtlCol="0" anchor="t">
            <a:normAutofit fontScale="92500" lnSpcReduction="10000"/>
          </a:bodyPr>
          <a:lstStyle/>
          <a:p>
            <a:pPr marL="174625" indent="-174625">
              <a:buClr>
                <a:schemeClr val="tx1"/>
              </a:buClr>
              <a:buFont typeface="Arial" pitchFamily="34" charset="0"/>
              <a:buChar char="•"/>
            </a:pPr>
            <a:r>
              <a:rPr lang="hr-H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anose="020F0502020204030204" pitchFamily="34" charset="0"/>
              </a:rPr>
              <a:t>U slučaju povrede osobnih podataka školska ustanova ima obvezu izvješćivanja o povredi </a:t>
            </a:r>
            <a:r>
              <a:rPr lang="hr-H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anose="020F0502020204030204" pitchFamily="34" charset="0"/>
              </a:rPr>
              <a:t>ako je vjerojatno da će povreda prouzročiti rizik za prava i slobode ispitanika:</a:t>
            </a:r>
            <a:endParaRPr lang="hr-HR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anose="020F0502020204030204" pitchFamily="34" charset="0"/>
            </a:endParaRPr>
          </a:p>
          <a:p>
            <a:pPr marL="174625" indent="-174625">
              <a:buClr>
                <a:schemeClr val="tx1"/>
              </a:buClr>
              <a:buNone/>
            </a:pPr>
            <a:r>
              <a:rPr lang="hr-H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anose="020F0502020204030204" pitchFamily="34" charset="0"/>
              </a:rPr>
              <a:t>          		Nadzornog tijela (rok 72 h</a:t>
            </a:r>
            <a:r>
              <a:rPr lang="hr-H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anose="020F0502020204030204" pitchFamily="34" charset="0"/>
              </a:rPr>
              <a:t>)</a:t>
            </a:r>
            <a:endParaRPr lang="hr-HR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anose="020F0502020204030204" pitchFamily="34" charset="0"/>
            </a:endParaRPr>
          </a:p>
          <a:p>
            <a:pPr marL="174625" indent="-174625">
              <a:buClr>
                <a:schemeClr val="tx1"/>
              </a:buClr>
              <a:buNone/>
            </a:pPr>
            <a:r>
              <a:rPr lang="hr-H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anose="020F0502020204030204" pitchFamily="34" charset="0"/>
              </a:rPr>
              <a:t>			Učenike </a:t>
            </a:r>
            <a:r>
              <a:rPr lang="hr-H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anose="020F0502020204030204" pitchFamily="34" charset="0"/>
              </a:rPr>
              <a:t>/roditelje /skrbnike  (</a:t>
            </a:r>
            <a:r>
              <a:rPr lang="hr-H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anose="020F0502020204030204" pitchFamily="34" charset="0"/>
              </a:rPr>
              <a:t>bez odgode)</a:t>
            </a:r>
          </a:p>
          <a:p>
            <a:r>
              <a:rPr lang="hr-HR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anose="020F0502020204030204" pitchFamily="34" charset="0"/>
              </a:rPr>
              <a:t>Izvješće  mora sadržavati:</a:t>
            </a:r>
          </a:p>
          <a:p>
            <a:r>
              <a:rPr lang="hr-HR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Opis  prirode povrede;</a:t>
            </a:r>
          </a:p>
          <a:p>
            <a:r>
              <a:rPr lang="hr-HR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Kategorije i približan broj ispitanika</a:t>
            </a:r>
          </a:p>
          <a:p>
            <a:r>
              <a:rPr lang="hr-HR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Ime i kontakt podatke službenika</a:t>
            </a:r>
          </a:p>
          <a:p>
            <a:r>
              <a:rPr lang="hr-HR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Opis mjera koje su poduzete ili </a:t>
            </a:r>
            <a:r>
              <a:rPr lang="hr-HR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predložene da </a:t>
            </a:r>
            <a:r>
              <a:rPr lang="hr-HR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se poduzmu</a:t>
            </a:r>
            <a:endParaRPr lang="hr-HR" sz="1900" dirty="0" smtClean="0"/>
          </a:p>
          <a:p>
            <a:pPr marL="174625" indent="-174625">
              <a:buClr>
                <a:schemeClr val="tx1"/>
              </a:buClr>
              <a:buNone/>
            </a:pPr>
            <a:endParaRPr lang="hr-HR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anose="020F0502020204030204" pitchFamily="34" charset="0"/>
            </a:endParaRPr>
          </a:p>
          <a:p>
            <a:pPr>
              <a:buFont typeface="Wingdings" pitchFamily="2" charset="2"/>
              <a:buChar char="§"/>
            </a:pPr>
            <a:endParaRPr lang="hr-HR" sz="2400" dirty="0" smtClean="0"/>
          </a:p>
          <a:p>
            <a:pPr>
              <a:buFont typeface="Wingdings" pitchFamily="2" charset="2"/>
              <a:buChar char="§"/>
            </a:pPr>
            <a:endParaRPr lang="hr-HR" sz="2400" dirty="0" smtClean="0"/>
          </a:p>
          <a:p>
            <a:endParaRPr lang="hr-HR" sz="2400" dirty="0" smtClean="0"/>
          </a:p>
          <a:p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anose="020F0502020204030204" pitchFamily="34" charset="0"/>
            </a:endParaRPr>
          </a:p>
          <a:p>
            <a:endParaRPr lang="hr-HR" sz="2400" b="1" dirty="0" smtClean="0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F9F40211-4307-4706-AE59-83AC153FBFF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583348" y="325601"/>
            <a:ext cx="2286920" cy="6145103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705588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007CF805-C4DF-4548-AA08-7997CD55248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BC82E0D7-37D0-4C31-B2DA-233C8F10C9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27546" y="321732"/>
            <a:ext cx="9097524" cy="614897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10E0E3D2-B20A-B5AA-B5B0-10527D2E8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9" y="585216"/>
            <a:ext cx="8069094" cy="1499616"/>
          </a:xfrm>
        </p:spPr>
        <p:txBody>
          <a:bodyPr>
            <a:normAutofit/>
          </a:bodyPr>
          <a:lstStyle/>
          <a:p>
            <a:r>
              <a:rPr lang="hr-HR" sz="3200" b="1" dirty="0" smtClean="0"/>
              <a:t>POSTUPCI OBRADE OSOBNIH PODATAKA/RECENTNA PRAKSA</a:t>
            </a:r>
            <a:endParaRPr lang="hr-HR" sz="3200" b="1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="" xmlns:a16="http://schemas.microsoft.com/office/drawing/2014/main" id="{1AD3A364-FD48-4C42-B623-DAD0C3ED6B4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02EC139-76E5-42BD-7673-5A0A9EF1B4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9" y="2286000"/>
            <a:ext cx="8074151" cy="3862971"/>
          </a:xfrm>
        </p:spPr>
        <p:txBody>
          <a:bodyPr vert="horz" lIns="45720" tIns="45720" rIns="45720" bIns="45720" rtlCol="0" anchor="t">
            <a:normAutofit fontScale="850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hr-HR" sz="2000" b="1" dirty="0" smtClean="0"/>
              <a:t>PRIMJER 1</a:t>
            </a:r>
            <a:r>
              <a:rPr lang="hr-HR" sz="2000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hr-HR" sz="2100" b="1" dirty="0" smtClean="0"/>
              <a:t>Prikupljanje osobnih podataka učenika od strane škola u vrijeme epidemije COVID-19</a:t>
            </a:r>
          </a:p>
          <a:p>
            <a:pPr>
              <a:buFont typeface="Arial" pitchFamily="34" charset="0"/>
              <a:buChar char="•"/>
            </a:pPr>
            <a:r>
              <a:rPr lang="hr-HR" dirty="0" smtClean="0"/>
              <a:t>Zakon </a:t>
            </a:r>
            <a:r>
              <a:rPr lang="hr-HR" dirty="0" smtClean="0"/>
              <a:t>o odgoju i obrazovanju u osnovnoj i srednjoj </a:t>
            </a:r>
            <a:r>
              <a:rPr lang="hr-HR" dirty="0" smtClean="0"/>
              <a:t>školi (</a:t>
            </a:r>
            <a:r>
              <a:rPr lang="hr-HR" dirty="0" err="1" smtClean="0"/>
              <a:t>čl</a:t>
            </a:r>
            <a:r>
              <a:rPr lang="hr-HR" dirty="0" smtClean="0"/>
              <a:t>. 67.)</a:t>
            </a:r>
          </a:p>
          <a:p>
            <a:pPr>
              <a:buFont typeface="Arial" pitchFamily="34" charset="0"/>
              <a:buChar char="•"/>
            </a:pPr>
            <a:r>
              <a:rPr lang="hr-HR" dirty="0" smtClean="0"/>
              <a:t>Školska </a:t>
            </a:r>
            <a:r>
              <a:rPr lang="hr-HR" dirty="0" smtClean="0"/>
              <a:t>ustanova dužna brinuti se o zdravstvenom stanju učenika i o tome obavještavati liječnike primarne zdravstvene zaštite i </a:t>
            </a:r>
            <a:r>
              <a:rPr lang="hr-HR" dirty="0" smtClean="0"/>
              <a:t>roditelje/skrbnike</a:t>
            </a:r>
          </a:p>
          <a:p>
            <a:pPr>
              <a:buFont typeface="Arial" pitchFamily="34" charset="0"/>
              <a:buChar char="•"/>
            </a:pPr>
            <a:r>
              <a:rPr lang="hr-HR" dirty="0" smtClean="0"/>
              <a:t>Zakon o zaštiti pučanstva od zaraznih bolesti:</a:t>
            </a:r>
          </a:p>
          <a:p>
            <a:pPr>
              <a:buNone/>
            </a:pPr>
            <a:r>
              <a:rPr lang="vi-VN" dirty="0" smtClean="0"/>
              <a:t> </a:t>
            </a:r>
            <a:r>
              <a:rPr lang="vi-VN" sz="1900" dirty="0" smtClean="0"/>
              <a:t>Republika </a:t>
            </a:r>
            <a:r>
              <a:rPr lang="vi-VN" sz="1900" dirty="0" smtClean="0"/>
              <a:t>Hrvatska, županije, odnosno Grad Zagreb, općine i gradovi obvezni osigurati provođenje mjera za zaštitu pučanstva od zaraznih bolesti </a:t>
            </a:r>
            <a:r>
              <a:rPr lang="hr-HR" sz="1900" dirty="0" smtClean="0"/>
              <a:t>(</a:t>
            </a:r>
            <a:r>
              <a:rPr lang="hr-HR" sz="1900" dirty="0" err="1" smtClean="0"/>
              <a:t>čl</a:t>
            </a:r>
            <a:r>
              <a:rPr lang="hr-HR" sz="1900" dirty="0" smtClean="0"/>
              <a:t>. 4. Zakona)</a:t>
            </a:r>
          </a:p>
          <a:p>
            <a:pPr>
              <a:buNone/>
            </a:pPr>
            <a:r>
              <a:rPr lang="hr-HR" sz="1900" dirty="0" smtClean="0"/>
              <a:t>  Otkrivanje izvora zaraze provode nadležni uredi za javno zdravstvo  (</a:t>
            </a:r>
            <a:r>
              <a:rPr lang="hr-HR" sz="1900" dirty="0" err="1" smtClean="0"/>
              <a:t>čl</a:t>
            </a:r>
            <a:r>
              <a:rPr lang="hr-HR" sz="1900" dirty="0" smtClean="0"/>
              <a:t>. 19. st. 2. Zakona )</a:t>
            </a:r>
          </a:p>
          <a:p>
            <a:pPr>
              <a:buFont typeface="Arial" pitchFamily="34" charset="0"/>
              <a:buChar char="•"/>
            </a:pPr>
            <a:r>
              <a:rPr lang="hr-HR" sz="1900" dirty="0" smtClean="0"/>
              <a:t> </a:t>
            </a:r>
            <a:endParaRPr lang="hr-HR" sz="1900" dirty="0" smtClean="0"/>
          </a:p>
          <a:p>
            <a:pPr lvl="2">
              <a:buNone/>
            </a:pPr>
            <a:endParaRPr lang="hr-HR" sz="2000" dirty="0" smtClean="0"/>
          </a:p>
          <a:p>
            <a:pPr lvl="2">
              <a:buFont typeface="Wingdings" pitchFamily="2" charset="2"/>
              <a:buChar char="§"/>
            </a:pPr>
            <a:endParaRPr lang="hr-HR" sz="1600" dirty="0" smtClean="0"/>
          </a:p>
          <a:p>
            <a:pPr>
              <a:buFont typeface="Wingdings" pitchFamily="2" charset="2"/>
              <a:buChar char="§"/>
            </a:pPr>
            <a:endParaRPr lang="hr-HR" sz="2400" dirty="0" smtClean="0"/>
          </a:p>
          <a:p>
            <a:pPr>
              <a:buFont typeface="Wingdings" pitchFamily="2" charset="2"/>
              <a:buChar char="§"/>
            </a:pPr>
            <a:endParaRPr lang="hr-HR" sz="2400" dirty="0" smtClean="0"/>
          </a:p>
          <a:p>
            <a:endParaRPr lang="hr-HR" sz="2400" dirty="0" smtClean="0"/>
          </a:p>
          <a:p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anose="020F0502020204030204" pitchFamily="34" charset="0"/>
            </a:endParaRPr>
          </a:p>
          <a:p>
            <a:endParaRPr lang="hr-HR" sz="2400" b="1" dirty="0" smtClean="0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F9F40211-4307-4706-AE59-83AC153FBFF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583348" y="325601"/>
            <a:ext cx="2286920" cy="6145103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705588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007CF805-C4DF-4548-AA08-7997CD55248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BC82E0D7-37D0-4C31-B2DA-233C8F10C9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27546" y="321732"/>
            <a:ext cx="9097524" cy="614897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10E0E3D2-B20A-B5AA-B5B0-10527D2E8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9" y="585216"/>
            <a:ext cx="8069094" cy="1499616"/>
          </a:xfrm>
        </p:spPr>
        <p:txBody>
          <a:bodyPr>
            <a:normAutofit/>
          </a:bodyPr>
          <a:lstStyle/>
          <a:p>
            <a:r>
              <a:rPr lang="hr-HR" sz="3200" b="1" dirty="0" smtClean="0"/>
              <a:t>POSTUPCI OBRADE OSOBNIH PODATAKA/RECENTNA PRAKSA II</a:t>
            </a:r>
            <a:endParaRPr lang="hr-HR" sz="3200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="" xmlns:a16="http://schemas.microsoft.com/office/drawing/2014/main" id="{1AD3A364-FD48-4C42-B623-DAD0C3ED6B4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02EC139-76E5-42BD-7673-5A0A9EF1B4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9" y="2286000"/>
            <a:ext cx="8074151" cy="3862971"/>
          </a:xfrm>
        </p:spPr>
        <p:txBody>
          <a:bodyPr vert="horz" lIns="45720" tIns="45720" rIns="45720" bIns="45720" rtlCol="0" anchor="t">
            <a:normAutofit fontScale="70000" lnSpcReduction="20000"/>
          </a:bodyPr>
          <a:lstStyle/>
          <a:p>
            <a:pPr marL="0" lvl="2" indent="0">
              <a:buNone/>
            </a:pPr>
            <a:r>
              <a:rPr lang="hr-HR" sz="2000" dirty="0" smtClean="0"/>
              <a:t>  </a:t>
            </a:r>
            <a:r>
              <a:rPr lang="hr-HR" sz="2300" dirty="0" smtClean="0"/>
              <a:t>Zakonom su propisane </a:t>
            </a:r>
            <a:r>
              <a:rPr lang="hr-HR" sz="2300" dirty="0" smtClean="0"/>
              <a:t>mjere </a:t>
            </a:r>
            <a:r>
              <a:rPr lang="hr-HR" sz="2300" dirty="0" smtClean="0"/>
              <a:t>zaštite, između ostalog:</a:t>
            </a:r>
            <a:endParaRPr lang="hr-HR" sz="2300" dirty="0" smtClean="0"/>
          </a:p>
          <a:p>
            <a:pPr lvl="7">
              <a:buNone/>
            </a:pPr>
            <a:r>
              <a:rPr lang="hr-HR" sz="2300" dirty="0" smtClean="0"/>
              <a:t>Rano otkrivanje izvora zaraze i putova prenošenja zaraze</a:t>
            </a:r>
          </a:p>
          <a:p>
            <a:pPr lvl="7">
              <a:buNone/>
            </a:pPr>
            <a:r>
              <a:rPr lang="hr-HR" sz="2300" dirty="0" smtClean="0"/>
              <a:t>(epidemiološko ispitivanje i anketiranje kod prijave COVID-a) </a:t>
            </a:r>
          </a:p>
          <a:p>
            <a:pPr marL="87313" lvl="2" indent="-87313">
              <a:buNone/>
            </a:pPr>
            <a:r>
              <a:rPr lang="hr-HR" sz="2300" dirty="0" smtClean="0"/>
              <a:t>	</a:t>
            </a:r>
            <a:r>
              <a:rPr lang="hr-HR" sz="2300" dirty="0" smtClean="0"/>
              <a:t> </a:t>
            </a:r>
          </a:p>
          <a:p>
            <a:pPr marL="87313" lvl="2" indent="-87313">
              <a:buNone/>
            </a:pPr>
            <a:r>
              <a:rPr lang="hr-HR" sz="2300" dirty="0" smtClean="0"/>
              <a:t>  Svrha </a:t>
            </a:r>
            <a:r>
              <a:rPr lang="hr-HR" sz="2300" dirty="0" smtClean="0"/>
              <a:t>dostave podataka zdravstvenim službama je sigurnije obavljanje nastave </a:t>
            </a:r>
            <a:endParaRPr lang="hr-HR" sz="2300" dirty="0" smtClean="0"/>
          </a:p>
          <a:p>
            <a:pPr marL="87313" lvl="2" indent="-87313">
              <a:buNone/>
            </a:pPr>
            <a:r>
              <a:rPr lang="hr-HR" sz="2300" dirty="0" smtClean="0"/>
              <a:t>  </a:t>
            </a:r>
          </a:p>
          <a:p>
            <a:pPr marL="87313" lvl="2" indent="-87313">
              <a:buNone/>
            </a:pPr>
            <a:r>
              <a:rPr lang="hr-HR" sz="2300" b="1" dirty="0" smtClean="0"/>
              <a:t> </a:t>
            </a:r>
            <a:r>
              <a:rPr lang="hr-HR" sz="2300" b="1" dirty="0" smtClean="0"/>
              <a:t> </a:t>
            </a:r>
            <a:r>
              <a:rPr lang="hr-HR" sz="2300" b="1" dirty="0" err="1" smtClean="0"/>
              <a:t>Čl</a:t>
            </a:r>
            <a:r>
              <a:rPr lang="hr-HR" sz="2300" b="1" dirty="0" smtClean="0"/>
              <a:t>. 6 .1e) GDPR –a:</a:t>
            </a:r>
          </a:p>
          <a:p>
            <a:pPr marL="87313" lvl="2" indent="-87313">
              <a:buNone/>
            </a:pPr>
            <a:r>
              <a:rPr lang="hr-HR" sz="2300" b="1" dirty="0" smtClean="0"/>
              <a:t> </a:t>
            </a:r>
            <a:r>
              <a:rPr lang="hr-HR" sz="2300" b="1" dirty="0" smtClean="0"/>
              <a:t>Obrada osobnih podataka nužna za izvršavanje zadaća od javnog interesa  i izvršavanja  službene ovlasti voditelja obrade </a:t>
            </a:r>
          </a:p>
          <a:p>
            <a:pPr marL="87313" lvl="2" indent="-87313">
              <a:buNone/>
            </a:pPr>
            <a:r>
              <a:rPr lang="hr-HR" sz="2300" dirty="0" smtClean="0"/>
              <a:t> </a:t>
            </a:r>
          </a:p>
          <a:p>
            <a:pPr marL="87313" lvl="2" indent="-87313">
              <a:buNone/>
            </a:pPr>
            <a:r>
              <a:rPr lang="hr-HR" sz="2300" dirty="0" smtClean="0"/>
              <a:t>  Zavod za javno zdravstvo u </a:t>
            </a:r>
            <a:r>
              <a:rPr lang="hr-HR" sz="2300" dirty="0" smtClean="0"/>
              <a:t>konkretnom slučaju ima pravni temelj za obradu osobnih podataka </a:t>
            </a:r>
            <a:r>
              <a:rPr lang="hr-HR" sz="2300" dirty="0" smtClean="0"/>
              <a:t>učenika jer se radi </a:t>
            </a:r>
            <a:r>
              <a:rPr lang="hr-HR" sz="2300" dirty="0" smtClean="0"/>
              <a:t>o obradi </a:t>
            </a:r>
            <a:r>
              <a:rPr lang="hr-HR" sz="2300" dirty="0" smtClean="0"/>
              <a:t>osobnih </a:t>
            </a:r>
            <a:r>
              <a:rPr lang="hr-HR" sz="2300" dirty="0" smtClean="0"/>
              <a:t>podataka koji su školama potrebni za izvršavanje zadaće od javnog </a:t>
            </a:r>
            <a:r>
              <a:rPr lang="hr-HR" sz="2300" dirty="0" smtClean="0"/>
              <a:t>interesa </a:t>
            </a:r>
            <a:r>
              <a:rPr lang="hr-HR" sz="2300" dirty="0" smtClean="0"/>
              <a:t>i poštovanje pravnih obveza koje proizlaze iz posebnih propisa.</a:t>
            </a:r>
            <a:endParaRPr lang="hr-HR" sz="2300" dirty="0" smtClean="0"/>
          </a:p>
          <a:p>
            <a:pPr marL="87313" lvl="2" indent="-87313">
              <a:buNone/>
            </a:pPr>
            <a:r>
              <a:rPr lang="hr-HR" sz="2300" dirty="0" smtClean="0"/>
              <a:t> </a:t>
            </a:r>
            <a:endParaRPr lang="hr-HR" sz="2300" dirty="0" smtClean="0"/>
          </a:p>
          <a:p>
            <a:pPr marL="87313" lvl="2" indent="-87313">
              <a:buNone/>
            </a:pPr>
            <a:r>
              <a:rPr lang="hr-HR" sz="2300" dirty="0" smtClean="0"/>
              <a:t> </a:t>
            </a:r>
            <a:r>
              <a:rPr lang="hr-HR" sz="2300" dirty="0" smtClean="0"/>
              <a:t>Obveza informiranja učenika </a:t>
            </a:r>
            <a:r>
              <a:rPr lang="hr-HR" sz="2300" dirty="0" smtClean="0"/>
              <a:t>/roditelja/</a:t>
            </a:r>
            <a:r>
              <a:rPr lang="hr-HR" sz="2300" dirty="0" err="1" smtClean="0"/>
              <a:t>skrnika</a:t>
            </a:r>
            <a:endParaRPr lang="hr-HR" sz="2300" dirty="0" smtClean="0"/>
          </a:p>
          <a:p>
            <a:pPr>
              <a:buFont typeface="Wingdings" pitchFamily="2" charset="2"/>
              <a:buChar char="§"/>
            </a:pPr>
            <a:endParaRPr lang="hr-HR" sz="2400" dirty="0" smtClean="0"/>
          </a:p>
          <a:p>
            <a:pPr>
              <a:buFont typeface="Wingdings" pitchFamily="2" charset="2"/>
              <a:buChar char="§"/>
            </a:pPr>
            <a:endParaRPr lang="hr-HR" sz="2400" dirty="0" smtClean="0"/>
          </a:p>
          <a:p>
            <a:endParaRPr lang="hr-HR" sz="2400" dirty="0" smtClean="0"/>
          </a:p>
          <a:p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anose="020F0502020204030204" pitchFamily="34" charset="0"/>
            </a:endParaRPr>
          </a:p>
          <a:p>
            <a:endParaRPr lang="hr-HR" sz="2400" b="1" dirty="0" smtClean="0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F9F40211-4307-4706-AE59-83AC153FBFF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583348" y="325601"/>
            <a:ext cx="2286920" cy="6145103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705588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007CF805-C4DF-4548-AA08-7997CD55248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BC82E0D7-37D0-4C31-B2DA-233C8F10C9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27546" y="321732"/>
            <a:ext cx="9097524" cy="614897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10E0E3D2-B20A-B5AA-B5B0-10527D2E8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9" y="585216"/>
            <a:ext cx="8069094" cy="1499616"/>
          </a:xfrm>
        </p:spPr>
        <p:txBody>
          <a:bodyPr>
            <a:normAutofit/>
          </a:bodyPr>
          <a:lstStyle/>
          <a:p>
            <a:r>
              <a:rPr lang="hr-HR" sz="3200" b="1" dirty="0" smtClean="0"/>
              <a:t>POSTUPCI OBRADE OSOBNIH PODATAKA/RECENTNA PRAKSA</a:t>
            </a:r>
            <a:endParaRPr lang="hr-HR" sz="3200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="" xmlns:a16="http://schemas.microsoft.com/office/drawing/2014/main" id="{1AD3A364-FD48-4C42-B623-DAD0C3ED6B4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02EC139-76E5-42BD-7673-5A0A9EF1B4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2371" y="1981200"/>
            <a:ext cx="8085909" cy="4167771"/>
          </a:xfrm>
        </p:spPr>
        <p:txBody>
          <a:bodyPr vert="horz" lIns="45720" tIns="45720" rIns="45720" bIns="45720" rtlCol="0" anchor="t">
            <a:normAutofit/>
          </a:bodyPr>
          <a:lstStyle/>
          <a:p>
            <a:pPr marL="174625" indent="-174625">
              <a:buClr>
                <a:schemeClr val="tx1"/>
              </a:buClr>
              <a:buFont typeface="Arial" pitchFamily="34" charset="0"/>
              <a:buChar char="•"/>
            </a:pPr>
            <a:r>
              <a:rPr lang="hr-HR" b="1" dirty="0" smtClean="0"/>
              <a:t>PRIMJER 2.</a:t>
            </a:r>
          </a:p>
          <a:p>
            <a:pPr marL="174625" indent="-174625">
              <a:buClr>
                <a:schemeClr val="tx1"/>
              </a:buClr>
              <a:buFont typeface="Arial" pitchFamily="34" charset="0"/>
              <a:buChar char="•"/>
            </a:pPr>
            <a:r>
              <a:rPr lang="hr-HR" b="1" dirty="0" smtClean="0"/>
              <a:t>Obrada osobnih podataka učenika u svrhu dostave pisanih </a:t>
            </a:r>
            <a:r>
              <a:rPr lang="hr-HR" b="1" dirty="0" smtClean="0"/>
              <a:t>testova učenika roditeljima/skrbnicima putem e-</a:t>
            </a:r>
            <a:r>
              <a:rPr lang="hr-HR" b="1" dirty="0" err="1" smtClean="0"/>
              <a:t>maila</a:t>
            </a:r>
            <a:endParaRPr lang="hr-HR" b="1" dirty="0" smtClean="0"/>
          </a:p>
          <a:p>
            <a:pPr marL="174625" indent="-174625">
              <a:buClr>
                <a:schemeClr val="tx1"/>
              </a:buClr>
              <a:buFont typeface="Arial" pitchFamily="34" charset="0"/>
              <a:buChar char="•"/>
            </a:pPr>
            <a:r>
              <a:rPr lang="hr-HR" dirty="0" smtClean="0"/>
              <a:t>Pravo na pristup osobnim podacima</a:t>
            </a:r>
          </a:p>
          <a:p>
            <a:pPr marL="174625" indent="-174625">
              <a:buClr>
                <a:schemeClr val="tx1"/>
              </a:buClr>
              <a:buFont typeface="Arial" pitchFamily="34" charset="0"/>
              <a:buChar char="•"/>
            </a:pPr>
            <a:r>
              <a:rPr lang="hr-HR" dirty="0" smtClean="0"/>
              <a:t>Nužna identifikacija zakonskog zastupnika (e-mail adrese)</a:t>
            </a:r>
          </a:p>
          <a:p>
            <a:pPr marL="174625" indent="-174625">
              <a:buClr>
                <a:schemeClr val="tx1"/>
              </a:buClr>
              <a:buFont typeface="Arial" pitchFamily="34" charset="0"/>
              <a:buChar char="•"/>
            </a:pPr>
            <a:r>
              <a:rPr lang="hr-HR" dirty="0" smtClean="0"/>
              <a:t>Sudska praksa/presuda Europskog suda u predmetu </a:t>
            </a:r>
            <a:r>
              <a:rPr lang="hr-HR" dirty="0" err="1" smtClean="0"/>
              <a:t>Nowak</a:t>
            </a:r>
            <a:r>
              <a:rPr lang="hr-HR" dirty="0" smtClean="0"/>
              <a:t>( C-434/16) Sud je potvrdio da su pisani odgovori</a:t>
            </a:r>
            <a:br>
              <a:rPr lang="hr-HR" dirty="0" smtClean="0"/>
            </a:br>
            <a:r>
              <a:rPr lang="hr-HR" dirty="0" smtClean="0"/>
              <a:t>kandidata na stručnom ispitu i s njima povezane eventualne napomene ispitivača osobni podaci u smislu članka 2. točke (a) Direktive 95/46.</a:t>
            </a:r>
          </a:p>
          <a:p>
            <a:pPr>
              <a:buFont typeface="Wingdings" pitchFamily="2" charset="2"/>
              <a:buChar char="§"/>
            </a:pPr>
            <a:endParaRPr lang="hr-HR" sz="2400" dirty="0" smtClean="0"/>
          </a:p>
          <a:p>
            <a:pPr>
              <a:buFont typeface="Wingdings" pitchFamily="2" charset="2"/>
              <a:buChar char="§"/>
            </a:pPr>
            <a:endParaRPr lang="hr-HR" sz="2400" dirty="0" smtClean="0"/>
          </a:p>
          <a:p>
            <a:endParaRPr lang="hr-HR" sz="2400" dirty="0" smtClean="0"/>
          </a:p>
          <a:p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anose="020F0502020204030204" pitchFamily="34" charset="0"/>
            </a:endParaRPr>
          </a:p>
          <a:p>
            <a:endParaRPr lang="hr-HR" sz="2400" b="1" dirty="0" smtClean="0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F9F40211-4307-4706-AE59-83AC153FBFF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583348" y="325601"/>
            <a:ext cx="2286920" cy="6145103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705588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007CF805-C4DF-4548-AA08-7997CD55248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BC82E0D7-37D0-4C31-B2DA-233C8F10C9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27546" y="321732"/>
            <a:ext cx="9097524" cy="614897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10E0E3D2-B20A-B5AA-B5B0-10527D2E8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9" y="585216"/>
            <a:ext cx="8069094" cy="1499616"/>
          </a:xfrm>
        </p:spPr>
        <p:txBody>
          <a:bodyPr>
            <a:normAutofit/>
          </a:bodyPr>
          <a:lstStyle/>
          <a:p>
            <a:r>
              <a:rPr lang="hr-HR" sz="3200" b="1" dirty="0" smtClean="0"/>
              <a:t>POSTUPCI OBRADE OSOBNIH PODATAKA/RECENTNA PRAKSA</a:t>
            </a:r>
            <a:endParaRPr lang="hr-HR" sz="3200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="" xmlns:a16="http://schemas.microsoft.com/office/drawing/2014/main" id="{1AD3A364-FD48-4C42-B623-DAD0C3ED6B4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02EC139-76E5-42BD-7673-5A0A9EF1B4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9" y="2286000"/>
            <a:ext cx="8074151" cy="3862971"/>
          </a:xfrm>
        </p:spPr>
        <p:txBody>
          <a:bodyPr vert="horz" lIns="45720" tIns="45720" rIns="45720" bIns="45720" rtlCol="0" anchor="t">
            <a:normAutofit fontScale="92500"/>
          </a:bodyPr>
          <a:lstStyle/>
          <a:p>
            <a:pPr>
              <a:buFont typeface="Arial" pitchFamily="34" charset="0"/>
              <a:buChar char="•"/>
            </a:pPr>
            <a:r>
              <a:rPr lang="hr-HR" sz="2100" dirty="0" smtClean="0"/>
              <a:t>Pisani odgovori kandidata na stručnom ispitu takvi su, s njom povezani podaci, osobito stoga što njihov </a:t>
            </a:r>
            <a:r>
              <a:rPr lang="hr-HR" sz="2100" dirty="0" smtClean="0"/>
              <a:t>sadržaj</a:t>
            </a:r>
            <a:r>
              <a:rPr lang="hr-HR" sz="2100" dirty="0" smtClean="0"/>
              <a:t> </a:t>
            </a:r>
            <a:r>
              <a:rPr lang="hr-HR" sz="2100" dirty="0" smtClean="0"/>
              <a:t>odražava </a:t>
            </a:r>
            <a:r>
              <a:rPr lang="hr-HR" sz="2100" dirty="0" smtClean="0"/>
              <a:t>razinu </a:t>
            </a:r>
            <a:r>
              <a:rPr lang="hr-HR" sz="2100" dirty="0" smtClean="0"/>
              <a:t>znanja </a:t>
            </a:r>
            <a:r>
              <a:rPr lang="hr-HR" sz="2100" dirty="0" smtClean="0"/>
              <a:t>i </a:t>
            </a:r>
            <a:r>
              <a:rPr lang="hr-HR" sz="2100" dirty="0" smtClean="0"/>
              <a:t>sposobnosti kandidata u </a:t>
            </a:r>
            <a:r>
              <a:rPr lang="hr-HR" sz="2100" dirty="0" smtClean="0"/>
              <a:t>određenom području i, prema potrebi, njegov misaoni proces,rasuđivanje i kritički duh te služi ocjeni te razine. </a:t>
            </a:r>
          </a:p>
          <a:p>
            <a:pPr>
              <a:buNone/>
            </a:pPr>
            <a:r>
              <a:rPr lang="hr-HR" sz="2100" dirty="0" smtClean="0"/>
              <a:t> </a:t>
            </a:r>
            <a:r>
              <a:rPr lang="hr-HR" sz="2100" dirty="0" smtClean="0"/>
              <a:t> Upotreba </a:t>
            </a:r>
            <a:r>
              <a:rPr lang="hr-HR" sz="2100" dirty="0" smtClean="0"/>
              <a:t>tih podataka, koja rezultira uspjehom </a:t>
            </a:r>
            <a:r>
              <a:rPr lang="hr-HR" sz="2100" dirty="0" smtClean="0"/>
              <a:t>ili neuspjehom </a:t>
            </a:r>
            <a:r>
              <a:rPr lang="hr-HR" sz="2100" dirty="0" smtClean="0"/>
              <a:t>kandidata na dotičnom ispitu, može imati učinak na njegova prava i interese jer može odrediti </a:t>
            </a:r>
            <a:r>
              <a:rPr lang="hr-HR" sz="2100" dirty="0" smtClean="0"/>
              <a:t>ili utjecati</a:t>
            </a:r>
            <a:r>
              <a:rPr lang="hr-HR" sz="2100" dirty="0" smtClean="0"/>
              <a:t>, primjerice, na njegove prilike pristupanja željenom zanimanju ili poslu. </a:t>
            </a:r>
          </a:p>
          <a:p>
            <a:pPr>
              <a:buFont typeface="Wingdings" pitchFamily="2" charset="2"/>
              <a:buChar char="§"/>
            </a:pPr>
            <a:r>
              <a:rPr lang="hr-HR" sz="2100" dirty="0" smtClean="0"/>
              <a:t>Što se tiče ispitivačevih </a:t>
            </a:r>
            <a:r>
              <a:rPr lang="hr-HR" sz="2100" dirty="0" smtClean="0"/>
              <a:t>napomena uz </a:t>
            </a:r>
            <a:r>
              <a:rPr lang="hr-HR" sz="2100" dirty="0" smtClean="0"/>
              <a:t>kandidatove odgovore, Sud smatra da su one također podaci koji se na njega odnose.</a:t>
            </a:r>
          </a:p>
          <a:p>
            <a:pPr>
              <a:buFont typeface="Wingdings" pitchFamily="2" charset="2"/>
              <a:buChar char="§"/>
            </a:pPr>
            <a:r>
              <a:rPr lang="hr-HR" sz="2100" b="1" dirty="0" smtClean="0"/>
              <a:t>Analogna primjena na konkretni </a:t>
            </a:r>
            <a:r>
              <a:rPr lang="hr-HR" sz="2100" b="1" dirty="0" smtClean="0"/>
              <a:t>slučaj!</a:t>
            </a:r>
            <a:r>
              <a:rPr lang="hr-HR" sz="2100" b="1" dirty="0" smtClean="0"/>
              <a:t/>
            </a:r>
            <a:br>
              <a:rPr lang="hr-HR" sz="2100" b="1" dirty="0" smtClean="0"/>
            </a:br>
            <a:endParaRPr lang="hr-HR" sz="2100" b="1" dirty="0" smtClean="0"/>
          </a:p>
          <a:p>
            <a:endParaRPr lang="hr-HR" sz="2400" dirty="0" smtClean="0"/>
          </a:p>
          <a:p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anose="020F0502020204030204" pitchFamily="34" charset="0"/>
            </a:endParaRPr>
          </a:p>
          <a:p>
            <a:endParaRPr lang="hr-HR" sz="2400" b="1" dirty="0" smtClean="0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F9F40211-4307-4706-AE59-83AC153FBFF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583348" y="325601"/>
            <a:ext cx="2286920" cy="6145103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705588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007CF805-C4DF-4548-AA08-7997CD55248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BC82E0D7-37D0-4C31-B2DA-233C8F10C9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27546" y="321732"/>
            <a:ext cx="9097524" cy="614897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10E0E3D2-B20A-B5AA-B5B0-10527D2E8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9" y="585216"/>
            <a:ext cx="8069094" cy="1499616"/>
          </a:xfrm>
        </p:spPr>
        <p:txBody>
          <a:bodyPr>
            <a:normAutofit/>
          </a:bodyPr>
          <a:lstStyle/>
          <a:p>
            <a:r>
              <a:rPr lang="hr-HR" sz="3200" b="1" dirty="0" smtClean="0"/>
              <a:t>POSTUPCI OBRADE OSOBNIH PODATAKA/RECENTNA PRAKSA</a:t>
            </a:r>
            <a:endParaRPr lang="hr-HR" sz="3200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="" xmlns:a16="http://schemas.microsoft.com/office/drawing/2014/main" id="{1AD3A364-FD48-4C42-B623-DAD0C3ED6B4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02EC139-76E5-42BD-7673-5A0A9EF1B4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133599"/>
            <a:ext cx="8238310" cy="4102457"/>
          </a:xfrm>
        </p:spPr>
        <p:txBody>
          <a:bodyPr vert="horz" lIns="45720" tIns="45720" rIns="45720" bIns="45720" rtlCol="0" anchor="t">
            <a:normAutofit fontScale="47500" lnSpcReduction="20000"/>
          </a:bodyPr>
          <a:lstStyle/>
          <a:p>
            <a:pPr marL="174625" indent="-174625">
              <a:buClr>
                <a:schemeClr val="tx1"/>
              </a:buClr>
              <a:buFont typeface="Arial" pitchFamily="34" charset="0"/>
              <a:buChar char="•"/>
            </a:pPr>
            <a:r>
              <a:rPr lang="hr-HR" sz="5000" b="1" dirty="0" smtClean="0"/>
              <a:t>PRIMJER 3.</a:t>
            </a:r>
          </a:p>
          <a:p>
            <a:pPr marL="174625" indent="-174625">
              <a:buClr>
                <a:schemeClr val="tx1"/>
              </a:buClr>
              <a:buFont typeface="Arial" pitchFamily="34" charset="0"/>
              <a:buChar char="•"/>
            </a:pPr>
            <a:r>
              <a:rPr lang="hr-HR" sz="4500" b="1" dirty="0" smtClean="0"/>
              <a:t>Obrada osobnih podataka učenika u svrhu dostave drugim nadležnim tijelima (CZSS, Pravobranitelj za djecu, Pravobranitelj za zaštitu osoba s invaliditetom i dr</a:t>
            </a:r>
            <a:r>
              <a:rPr lang="hr-HR" sz="4500" b="1" dirty="0" smtClean="0"/>
              <a:t>.)</a:t>
            </a:r>
          </a:p>
          <a:p>
            <a:pPr marL="174625" indent="-174625">
              <a:buClr>
                <a:schemeClr val="tx1"/>
              </a:buClr>
              <a:buFont typeface="Arial" pitchFamily="34" charset="0"/>
              <a:buChar char="•"/>
            </a:pPr>
            <a:r>
              <a:rPr lang="hr-HR" sz="4500" dirty="0" smtClean="0"/>
              <a:t> </a:t>
            </a:r>
            <a:r>
              <a:rPr lang="hr-HR" sz="4500" dirty="0" smtClean="0"/>
              <a:t>Zakon o odgoju i obrazovanju u osnovnoj i srednjoj školi </a:t>
            </a:r>
            <a:r>
              <a:rPr lang="hr-HR" sz="4500" dirty="0" smtClean="0"/>
              <a:t> ( </a:t>
            </a:r>
            <a:r>
              <a:rPr lang="hr-HR" sz="4500" dirty="0" err="1" smtClean="0"/>
              <a:t>čl</a:t>
            </a:r>
            <a:r>
              <a:rPr lang="hr-HR" sz="4500" dirty="0" smtClean="0"/>
              <a:t>. 67. Zakona) </a:t>
            </a:r>
          </a:p>
          <a:p>
            <a:pPr marL="174625" indent="-174625">
              <a:buClr>
                <a:schemeClr val="tx1"/>
              </a:buClr>
              <a:buFont typeface="Arial" pitchFamily="34" charset="0"/>
              <a:buChar char="•"/>
            </a:pPr>
            <a:r>
              <a:rPr lang="hr-HR" sz="4500" dirty="0" smtClean="0"/>
              <a:t>Školska ustanova dužna je pratiti socijalne probleme i pojave kod učenika i poduzimati mjere za otklanjanje  njihovih uzroka u suradnji s  tijelima socijalne skrbi i drugim nadležnim tijelima </a:t>
            </a:r>
            <a:endParaRPr lang="hr-HR" sz="4500" dirty="0" smtClean="0"/>
          </a:p>
          <a:p>
            <a:pPr marL="87313" lvl="2" indent="-87313">
              <a:buNone/>
            </a:pPr>
            <a:endParaRPr lang="hr-HR" sz="4500" dirty="0" smtClean="0"/>
          </a:p>
          <a:p>
            <a:pPr marL="87313" lvl="2" indent="-87313">
              <a:buNone/>
            </a:pPr>
            <a:r>
              <a:rPr lang="hr-HR" sz="4500" dirty="0" smtClean="0"/>
              <a:t> </a:t>
            </a:r>
            <a:r>
              <a:rPr lang="hr-HR" sz="4500" dirty="0" smtClean="0"/>
              <a:t> </a:t>
            </a:r>
            <a:r>
              <a:rPr lang="hr-HR" sz="4500" b="1" dirty="0" smtClean="0"/>
              <a:t> </a:t>
            </a:r>
            <a:r>
              <a:rPr lang="hr-HR" sz="4500" b="1" dirty="0" err="1" smtClean="0"/>
              <a:t>Čl</a:t>
            </a:r>
            <a:r>
              <a:rPr lang="hr-HR" sz="4500" b="1" dirty="0" smtClean="0"/>
              <a:t>. 6 .1e) GDPR –a:</a:t>
            </a:r>
          </a:p>
          <a:p>
            <a:pPr marL="87313" lvl="2" indent="-87313">
              <a:buNone/>
            </a:pPr>
            <a:r>
              <a:rPr lang="hr-HR" sz="4500" b="1" dirty="0" smtClean="0"/>
              <a:t> </a:t>
            </a:r>
            <a:r>
              <a:rPr lang="hr-HR" sz="4500" b="1" dirty="0" smtClean="0"/>
              <a:t> Obrada </a:t>
            </a:r>
            <a:r>
              <a:rPr lang="hr-HR" sz="4500" b="1" dirty="0" smtClean="0"/>
              <a:t>osobnih podataka nužna za izvršavanje zadaća od javnog interesa  i izvršavanja  službene ovlasti voditelja obrade </a:t>
            </a:r>
            <a:r>
              <a:rPr lang="hr-HR" sz="4500" dirty="0" smtClean="0"/>
              <a:t> </a:t>
            </a:r>
            <a:endParaRPr lang="hr-HR" sz="4500" dirty="0" smtClean="0"/>
          </a:p>
          <a:p>
            <a:endParaRPr lang="hr-HR" sz="2600" dirty="0" smtClean="0"/>
          </a:p>
          <a:p>
            <a:endParaRPr lang="en-US" sz="2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anose="020F0502020204030204" pitchFamily="34" charset="0"/>
            </a:endParaRPr>
          </a:p>
          <a:p>
            <a:endParaRPr lang="hr-HR" sz="2400" b="1" dirty="0" smtClean="0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F9F40211-4307-4706-AE59-83AC153FBFF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583348" y="325601"/>
            <a:ext cx="2286920" cy="6145103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705588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007CF805-C4DF-4548-AA08-7997CD55248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BC82E0D7-37D0-4C31-B2DA-233C8F10C9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27546" y="321732"/>
            <a:ext cx="9097524" cy="614897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10E0E3D2-B20A-B5AA-B5B0-10527D2E8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9" y="585216"/>
            <a:ext cx="8069094" cy="1499616"/>
          </a:xfrm>
        </p:spPr>
        <p:txBody>
          <a:bodyPr>
            <a:normAutofit/>
          </a:bodyPr>
          <a:lstStyle/>
          <a:p>
            <a:r>
              <a:rPr lang="hr-HR" sz="3200" b="1" dirty="0" smtClean="0"/>
              <a:t>POSTUPCI OBRADE OSOBNIH PODATAKA/RECENTNA PRAKSA</a:t>
            </a:r>
            <a:endParaRPr lang="hr-HR" sz="3200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="" xmlns:a16="http://schemas.microsoft.com/office/drawing/2014/main" id="{1AD3A364-FD48-4C42-B623-DAD0C3ED6B4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02EC139-76E5-42BD-7673-5A0A9EF1B4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9" y="2286000"/>
            <a:ext cx="8074151" cy="3862971"/>
          </a:xfrm>
        </p:spPr>
        <p:txBody>
          <a:bodyPr vert="horz" lIns="45720" tIns="45720" rIns="45720" bIns="45720" rtlCol="0" anchor="t">
            <a:normAutofit fontScale="40000" lnSpcReduction="20000"/>
          </a:bodyPr>
          <a:lstStyle/>
          <a:p>
            <a:pPr marL="174625" indent="-174625">
              <a:buClr>
                <a:schemeClr val="tx1"/>
              </a:buClr>
              <a:buFont typeface="Arial" pitchFamily="34" charset="0"/>
              <a:buChar char="•"/>
            </a:pPr>
            <a:r>
              <a:rPr lang="hr-HR" sz="4500" dirty="0" smtClean="0"/>
              <a:t>Obrada osobnih podataka temelji se na posebnim propisima:</a:t>
            </a:r>
          </a:p>
          <a:p>
            <a:pPr marL="90488" indent="-90488">
              <a:buFont typeface="Wingdings" pitchFamily="2" charset="2"/>
              <a:buChar char="§"/>
            </a:pPr>
            <a:r>
              <a:rPr lang="hr-HR" sz="4500" dirty="0" smtClean="0"/>
              <a:t>            </a:t>
            </a:r>
            <a:r>
              <a:rPr lang="hr-HR" sz="4500" dirty="0" smtClean="0"/>
              <a:t> </a:t>
            </a:r>
            <a:r>
              <a:rPr lang="hr-HR" sz="4500" dirty="0" smtClean="0"/>
              <a:t>Zakon o odgoju i obrazovanju u osnovnoj i srednjoj školi  </a:t>
            </a:r>
          </a:p>
          <a:p>
            <a:pPr lvl="2">
              <a:buFont typeface="Wingdings" pitchFamily="2" charset="2"/>
              <a:buChar char="§"/>
            </a:pPr>
            <a:r>
              <a:rPr lang="hr-HR" sz="4500" dirty="0" smtClean="0"/>
              <a:t>       </a:t>
            </a:r>
            <a:r>
              <a:rPr lang="hr-HR" sz="4500" dirty="0" smtClean="0"/>
              <a:t>  Zakon </a:t>
            </a:r>
            <a:r>
              <a:rPr lang="hr-HR" sz="4500" dirty="0" smtClean="0"/>
              <a:t>o socijalnoj skrbi</a:t>
            </a:r>
          </a:p>
          <a:p>
            <a:pPr lvl="2">
              <a:buNone/>
            </a:pPr>
            <a:r>
              <a:rPr lang="hr-HR" sz="4500" dirty="0" smtClean="0"/>
              <a:t>          </a:t>
            </a:r>
            <a:r>
              <a:rPr lang="hr-HR" sz="4500" dirty="0" smtClean="0"/>
              <a:t> Zakon </a:t>
            </a:r>
            <a:r>
              <a:rPr lang="hr-HR" sz="4500" dirty="0" smtClean="0"/>
              <a:t>o pravobranitelju za djecu</a:t>
            </a:r>
          </a:p>
          <a:p>
            <a:pPr lvl="2">
              <a:buFont typeface="Wingdings" pitchFamily="2" charset="2"/>
              <a:buChar char="§"/>
            </a:pPr>
            <a:r>
              <a:rPr lang="hr-HR" sz="4500" dirty="0" smtClean="0"/>
              <a:t>       </a:t>
            </a:r>
            <a:r>
              <a:rPr lang="hr-HR" sz="4500" dirty="0" smtClean="0"/>
              <a:t>  Zakonu </a:t>
            </a:r>
            <a:r>
              <a:rPr lang="hr-HR" sz="4500" dirty="0" smtClean="0"/>
              <a:t>o pravobranitelju osoba s invaliditetom </a:t>
            </a:r>
          </a:p>
          <a:p>
            <a:pPr marL="174625" indent="-174625">
              <a:buClr>
                <a:schemeClr val="tx1"/>
              </a:buClr>
              <a:buFont typeface="Arial" pitchFamily="34" charset="0"/>
              <a:buChar char="•"/>
            </a:pPr>
            <a:r>
              <a:rPr lang="hr-HR" sz="4500" dirty="0" smtClean="0"/>
              <a:t>Druga tijela </a:t>
            </a:r>
            <a:r>
              <a:rPr lang="hr-HR" sz="4500" smtClean="0"/>
              <a:t>imaju pravni </a:t>
            </a:r>
            <a:r>
              <a:rPr lang="hr-HR" sz="4500" dirty="0" smtClean="0"/>
              <a:t>temelj za obradu osobnih podataka učenika jer se radi o obradi </a:t>
            </a:r>
            <a:r>
              <a:rPr lang="hr-HR" sz="4500" dirty="0" smtClean="0"/>
              <a:t>osobnih </a:t>
            </a:r>
            <a:r>
              <a:rPr lang="hr-HR" sz="4500" dirty="0" smtClean="0"/>
              <a:t>podataka koji su školama potrebni za izvršavanje zadaće od javnog </a:t>
            </a:r>
            <a:r>
              <a:rPr lang="hr-HR" sz="4500" dirty="0" smtClean="0"/>
              <a:t>interesa </a:t>
            </a:r>
            <a:r>
              <a:rPr lang="hr-HR" sz="4500" dirty="0" smtClean="0"/>
              <a:t>i poštovanje pravnih obveza koje proizlaze iz posebnih propisa. </a:t>
            </a:r>
            <a:endParaRPr lang="hr-HR" sz="4500" dirty="0" smtClean="0"/>
          </a:p>
          <a:p>
            <a:pPr marL="174625" indent="-174625">
              <a:buClr>
                <a:schemeClr val="tx1"/>
              </a:buClr>
              <a:buFont typeface="Arial" pitchFamily="34" charset="0"/>
              <a:buChar char="•"/>
            </a:pPr>
            <a:r>
              <a:rPr lang="hr-HR" sz="4500" dirty="0" smtClean="0">
                <a:cs typeface="Calibri" panose="020F0502020204030204" pitchFamily="34" charset="0"/>
              </a:rPr>
              <a:t>Dostava </a:t>
            </a:r>
            <a:r>
              <a:rPr lang="hr-HR" sz="4500" dirty="0" smtClean="0">
                <a:cs typeface="Calibri" panose="020F0502020204030204" pitchFamily="34" charset="0"/>
              </a:rPr>
              <a:t>podataka od strane drugih tijela zakonskim zastupnicima učenika</a:t>
            </a:r>
          </a:p>
          <a:p>
            <a:pPr marL="174625" indent="-174625">
              <a:buClr>
                <a:schemeClr val="tx1"/>
              </a:buClr>
              <a:buFont typeface="Arial" pitchFamily="34" charset="0"/>
              <a:buChar char="•"/>
            </a:pPr>
            <a:r>
              <a:rPr lang="hr-HR" sz="4500" dirty="0" smtClean="0">
                <a:cs typeface="Calibri" panose="020F0502020204030204" pitchFamily="34" charset="0"/>
              </a:rPr>
              <a:t>Druga državna tijela postaju Primatelji /Novi voditelji </a:t>
            </a:r>
          </a:p>
          <a:p>
            <a:pPr marL="174625" indent="-174625">
              <a:buClr>
                <a:schemeClr val="tx1"/>
              </a:buClr>
              <a:buFont typeface="Arial" pitchFamily="34" charset="0"/>
              <a:buChar char="•"/>
            </a:pPr>
            <a:r>
              <a:rPr lang="hr-HR" sz="4500" dirty="0" smtClean="0">
                <a:cs typeface="Calibri" panose="020F0502020204030204" pitchFamily="34" charset="0"/>
              </a:rPr>
              <a:t>Daljnja obrada osobnih podataka mora biti u skladu s primjenjivim pravilima o zaštiti osobnih podataka</a:t>
            </a:r>
          </a:p>
          <a:p>
            <a:pPr marL="174625" indent="-174625">
              <a:buClr>
                <a:schemeClr val="tx1"/>
              </a:buClr>
              <a:buFont typeface="Arial" pitchFamily="34" charset="0"/>
              <a:buChar char="•"/>
            </a:pPr>
            <a:endParaRPr lang="en-US" sz="2400" dirty="0" smtClean="0">
              <a:cs typeface="Calibri" panose="020F0502020204030204" pitchFamily="34" charset="0"/>
            </a:endParaRPr>
          </a:p>
          <a:p>
            <a:pPr>
              <a:buFont typeface="Wingdings" pitchFamily="2" charset="2"/>
              <a:buChar char="§"/>
            </a:pPr>
            <a:endParaRPr lang="hr-HR" sz="2400" dirty="0" smtClean="0"/>
          </a:p>
          <a:p>
            <a:pPr>
              <a:buFont typeface="Wingdings" pitchFamily="2" charset="2"/>
              <a:buChar char="§"/>
            </a:pPr>
            <a:endParaRPr lang="hr-HR" sz="2400" dirty="0" smtClean="0"/>
          </a:p>
          <a:p>
            <a:endParaRPr lang="hr-HR" sz="2400" dirty="0" smtClean="0"/>
          </a:p>
          <a:p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anose="020F0502020204030204" pitchFamily="34" charset="0"/>
            </a:endParaRPr>
          </a:p>
          <a:p>
            <a:endParaRPr lang="hr-HR" sz="2400" b="1" dirty="0" smtClean="0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F9F40211-4307-4706-AE59-83AC153FBFF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583348" y="325601"/>
            <a:ext cx="2286920" cy="6145103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705588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007CF805-C4DF-4548-AA08-7997CD55248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BC82E0D7-37D0-4C31-B2DA-233C8F10C9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27546" y="321732"/>
            <a:ext cx="9097524" cy="614897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10E0E3D2-B20A-B5AA-B5B0-10527D2E8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9" y="585216"/>
            <a:ext cx="8069094" cy="1499616"/>
          </a:xfrm>
        </p:spPr>
        <p:txBody>
          <a:bodyPr>
            <a:normAutofit/>
          </a:bodyPr>
          <a:lstStyle/>
          <a:p>
            <a:r>
              <a:rPr lang="hr-HR" sz="3200" b="1" dirty="0" smtClean="0"/>
              <a:t>POSTUPCI OBRADE OSOBNIH PODATAKA/RECENTNA PRAKSA</a:t>
            </a:r>
            <a:endParaRPr lang="hr-HR" sz="3200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="" xmlns:a16="http://schemas.microsoft.com/office/drawing/2014/main" id="{1AD3A364-FD48-4C42-B623-DAD0C3ED6B4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02EC139-76E5-42BD-7673-5A0A9EF1B4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9" y="2286000"/>
            <a:ext cx="8108985" cy="3973286"/>
          </a:xfrm>
        </p:spPr>
        <p:txBody>
          <a:bodyPr vert="horz" lIns="45720" tIns="45720" rIns="45720" bIns="45720" rtlCol="0" anchor="t">
            <a:normAutofit fontScale="25000" lnSpcReduction="20000"/>
          </a:bodyPr>
          <a:lstStyle/>
          <a:p>
            <a:pPr marL="174625" indent="-174625">
              <a:buClr>
                <a:schemeClr val="tx1"/>
              </a:buClr>
              <a:buFont typeface="Arial" pitchFamily="34" charset="0"/>
              <a:buChar char="•"/>
            </a:pPr>
            <a:r>
              <a:rPr lang="hr-HR" sz="8800" b="1" dirty="0" smtClean="0">
                <a:cs typeface="Calibri" panose="020F0502020204030204" pitchFamily="34" charset="0"/>
              </a:rPr>
              <a:t>PRIMJER 4.</a:t>
            </a:r>
          </a:p>
          <a:p>
            <a:pPr marL="174625" indent="-174625">
              <a:buClr>
                <a:schemeClr val="tx1"/>
              </a:buClr>
              <a:buFont typeface="Arial" pitchFamily="34" charset="0"/>
              <a:buChar char="•"/>
            </a:pPr>
            <a:r>
              <a:rPr lang="hr-HR" sz="8800" b="1" dirty="0" smtClean="0">
                <a:cs typeface="Calibri" panose="020F0502020204030204" pitchFamily="34" charset="0"/>
              </a:rPr>
              <a:t>Obrada osobnih podataka iz e-Dnevnika u svrhu izrade stručnih mišljenja i dostava drugim tijelima</a:t>
            </a:r>
          </a:p>
          <a:p>
            <a:pPr marL="174625" indent="-174625">
              <a:buClr>
                <a:schemeClr val="tx1"/>
              </a:buClr>
              <a:buFont typeface="Arial" pitchFamily="34" charset="0"/>
              <a:buChar char="•"/>
            </a:pPr>
            <a:r>
              <a:rPr lang="hr-HR" sz="7200" dirty="0" smtClean="0"/>
              <a:t>Aplikacija e-Dnevnik sadrži i izvještaje koji omogućavaju dodatne analize pri pedagoškom praćenju uz postojeće funkcionalnosti Razredne knjige u papirnatom obliku</a:t>
            </a:r>
          </a:p>
          <a:p>
            <a:pPr marL="174625" indent="-174625">
              <a:buClr>
                <a:schemeClr val="tx1"/>
              </a:buClr>
              <a:buFont typeface="Arial" pitchFamily="34" charset="0"/>
              <a:buChar char="•"/>
            </a:pPr>
            <a:r>
              <a:rPr lang="hr-HR" sz="7200" dirty="0" smtClean="0"/>
              <a:t>Nastavnom i pedagoškom osoblju omogućen jednostavniji način izrade različitih izvještaja o ocjenama i izostancima</a:t>
            </a:r>
            <a:br>
              <a:rPr lang="hr-HR" sz="7200" dirty="0" smtClean="0"/>
            </a:br>
            <a:r>
              <a:rPr lang="hr-HR" sz="7200" dirty="0" smtClean="0"/>
              <a:t/>
            </a:r>
            <a:br>
              <a:rPr lang="hr-HR" sz="7200" dirty="0" smtClean="0"/>
            </a:br>
            <a:r>
              <a:rPr lang="hr-HR" sz="7200" dirty="0" smtClean="0"/>
              <a:t>Pristup aplikaciji imaju ravnatelji škola te nastavno i stručno osoblje</a:t>
            </a:r>
          </a:p>
          <a:p>
            <a:pPr marL="174625" indent="-174625">
              <a:buClr>
                <a:schemeClr val="tx1"/>
              </a:buClr>
              <a:buFont typeface="Arial" pitchFamily="34" charset="0"/>
              <a:buChar char="•"/>
            </a:pPr>
            <a:r>
              <a:rPr lang="hr-HR" sz="7200" dirty="0" smtClean="0"/>
              <a:t>Ravnatelji i stručno osoblje imaju ovlasti pregleda podataka na razini škole. </a:t>
            </a:r>
            <a:endParaRPr lang="hr-HR" sz="7200" dirty="0" smtClean="0">
              <a:cs typeface="Calibri" panose="020F0502020204030204" pitchFamily="34" charset="0"/>
            </a:endParaRPr>
          </a:p>
          <a:p>
            <a:pPr marL="174625" indent="-174625">
              <a:buClr>
                <a:schemeClr val="tx1"/>
              </a:buClr>
              <a:buFont typeface="Arial" pitchFamily="34" charset="0"/>
              <a:buChar char="•"/>
            </a:pPr>
            <a:r>
              <a:rPr lang="hr-HR" sz="7200" dirty="0" smtClean="0">
                <a:cs typeface="Calibri" panose="020F0502020204030204" pitchFamily="34" charset="0"/>
              </a:rPr>
              <a:t>Školska ustanova je voditelj obrade </a:t>
            </a:r>
          </a:p>
          <a:p>
            <a:pPr marL="174625" indent="-174625">
              <a:buClr>
                <a:schemeClr val="tx1"/>
              </a:buClr>
              <a:buFont typeface="Arial" pitchFamily="34" charset="0"/>
              <a:buChar char="•"/>
            </a:pPr>
            <a:r>
              <a:rPr lang="hr-HR" sz="7200" dirty="0" smtClean="0">
                <a:cs typeface="Calibri" panose="020F0502020204030204" pitchFamily="34" charset="0"/>
              </a:rPr>
              <a:t>Legitiman interes škole  pravna osnova  za dostavu podataka</a:t>
            </a:r>
            <a:endParaRPr lang="hr-HR" sz="7200" dirty="0" smtClean="0">
              <a:cs typeface="Calibri" panose="020F0502020204030204" pitchFamily="34" charset="0"/>
            </a:endParaRPr>
          </a:p>
          <a:p>
            <a:pPr marL="174625" indent="-174625">
              <a:buClr>
                <a:schemeClr val="tx1"/>
              </a:buClr>
              <a:buFont typeface="Arial" pitchFamily="34" charset="0"/>
              <a:buChar char="•"/>
            </a:pPr>
            <a:r>
              <a:rPr lang="hr-HR" sz="7200" dirty="0" smtClean="0">
                <a:cs typeface="Calibri" panose="020F0502020204030204" pitchFamily="34" charset="0"/>
              </a:rPr>
              <a:t> </a:t>
            </a:r>
          </a:p>
          <a:p>
            <a:pPr>
              <a:buFont typeface="Wingdings" pitchFamily="2" charset="2"/>
              <a:buChar char="§"/>
            </a:pPr>
            <a:endParaRPr lang="hr-HR" sz="2400" dirty="0" smtClean="0"/>
          </a:p>
          <a:p>
            <a:pPr>
              <a:buFont typeface="Wingdings" pitchFamily="2" charset="2"/>
              <a:buChar char="§"/>
            </a:pPr>
            <a:endParaRPr lang="hr-HR" sz="2400" dirty="0" smtClean="0"/>
          </a:p>
          <a:p>
            <a:endParaRPr lang="hr-HR" sz="2400" dirty="0" smtClean="0"/>
          </a:p>
          <a:p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anose="020F0502020204030204" pitchFamily="34" charset="0"/>
            </a:endParaRPr>
          </a:p>
          <a:p>
            <a:endParaRPr lang="hr-HR" sz="2400" b="1" dirty="0" smtClean="0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F9F40211-4307-4706-AE59-83AC153FBFF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583348" y="325601"/>
            <a:ext cx="2286920" cy="6145103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705588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007CF805-C4DF-4548-AA08-7997CD55248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BC82E0D7-37D0-4C31-B2DA-233C8F10C9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27546" y="321732"/>
            <a:ext cx="9097524" cy="614897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10E0E3D2-B20A-B5AA-B5B0-10527D2E8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9" y="585216"/>
            <a:ext cx="8069094" cy="1499616"/>
          </a:xfrm>
        </p:spPr>
        <p:txBody>
          <a:bodyPr>
            <a:normAutofit/>
          </a:bodyPr>
          <a:lstStyle/>
          <a:p>
            <a:r>
              <a:rPr lang="hr-HR" sz="3200" b="1" dirty="0" smtClean="0">
                <a:latin typeface="Calibri" pitchFamily="34" charset="0"/>
              </a:rPr>
              <a:t>PRAVNI TEMELJI/Legitimne osnove ZA OBRADU OSOBNIH PODATAKA UČENIKA prema </a:t>
            </a:r>
            <a:r>
              <a:rPr lang="hr-HR" sz="3200" b="1" dirty="0" err="1" smtClean="0">
                <a:latin typeface="Calibri" pitchFamily="34" charset="0"/>
              </a:rPr>
              <a:t>Gdpr</a:t>
            </a:r>
            <a:r>
              <a:rPr lang="hr-HR" sz="3200" b="1" dirty="0" smtClean="0">
                <a:latin typeface="Calibri" pitchFamily="34" charset="0"/>
              </a:rPr>
              <a:t>-u (</a:t>
            </a:r>
            <a:r>
              <a:rPr lang="hr-HR" sz="3200" b="1" dirty="0" err="1" smtClean="0">
                <a:latin typeface="Calibri" pitchFamily="34" charset="0"/>
              </a:rPr>
              <a:t>Čl</a:t>
            </a:r>
            <a:r>
              <a:rPr lang="hr-HR" sz="3200" b="1" dirty="0" smtClean="0">
                <a:latin typeface="Calibri" pitchFamily="34" charset="0"/>
              </a:rPr>
              <a:t>. 6.)</a:t>
            </a:r>
            <a:endParaRPr lang="hr-HR" sz="3200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="" xmlns:a16="http://schemas.microsoft.com/office/drawing/2014/main" id="{1AD3A364-FD48-4C42-B623-DAD0C3ED6B4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02EC139-76E5-42BD-7673-5A0A9EF1B4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9" y="2286000"/>
            <a:ext cx="8074151" cy="3862971"/>
          </a:xfrm>
        </p:spPr>
        <p:txBody>
          <a:bodyPr vert="horz" lIns="45720" tIns="45720" rIns="45720" bIns="45720" rtlCol="0" anchor="t">
            <a:normAutofit/>
          </a:bodyPr>
          <a:lstStyle/>
          <a:p>
            <a:pPr marL="174625" indent="-174625">
              <a:buClr>
                <a:schemeClr val="tx1"/>
              </a:buClr>
              <a:buFont typeface="Arial" pitchFamily="34" charset="0"/>
              <a:buChar char="•"/>
            </a:pPr>
            <a:r>
              <a:rPr lang="hr-HR" sz="2400" dirty="0" smtClean="0"/>
              <a:t>Poštivanje pravnih obveza voditelja obrade;</a:t>
            </a:r>
          </a:p>
          <a:p>
            <a:pPr marL="174625" indent="-174625">
              <a:buClr>
                <a:schemeClr val="tx1"/>
              </a:buClr>
              <a:buFont typeface="Arial" pitchFamily="34" charset="0"/>
              <a:buChar char="•"/>
            </a:pPr>
            <a:r>
              <a:rPr lang="hr-HR" sz="2400" dirty="0" smtClean="0"/>
              <a:t>Izvršavanje ugovora u kojem je ispitanik stranka ili u svrhu poduzimanja radnji na zahtjev ispitanika prije sklapanja ugovora;</a:t>
            </a:r>
          </a:p>
          <a:p>
            <a:pPr marL="174625" indent="-174625">
              <a:buClr>
                <a:schemeClr val="tx1"/>
              </a:buClr>
              <a:buFont typeface="Arial" pitchFamily="34" charset="0"/>
              <a:buChar char="•"/>
            </a:pPr>
            <a:r>
              <a:rPr lang="hr-HR" sz="2400" dirty="0" smtClean="0"/>
              <a:t>Privola ispitanika (roditelja/skrbnika);</a:t>
            </a:r>
          </a:p>
          <a:p>
            <a:pPr marL="174625" indent="-174625">
              <a:buClr>
                <a:schemeClr val="tx1"/>
              </a:buClr>
              <a:buFont typeface="Arial" pitchFamily="34" charset="0"/>
              <a:buChar char="•"/>
            </a:pPr>
            <a:r>
              <a:rPr lang="hr-HR" sz="2400" dirty="0" smtClean="0"/>
              <a:t>Izvršavanje zadaće od javnog interesa ili izvršavanje službene ovlasti školske ustanove;</a:t>
            </a:r>
          </a:p>
          <a:p>
            <a:pPr marL="174625" indent="-174625">
              <a:buClr>
                <a:schemeClr val="tx1"/>
              </a:buClr>
              <a:buFont typeface="Arial" pitchFamily="34" charset="0"/>
              <a:buChar char="•"/>
            </a:pPr>
            <a:r>
              <a:rPr lang="hr-HR" sz="2400" dirty="0" smtClean="0"/>
              <a:t>Legitiman interes školske ustanove</a:t>
            </a:r>
          </a:p>
          <a:p>
            <a:endParaRPr lang="en-US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anose="020F0502020204030204" pitchFamily="34" charset="0"/>
            </a:endParaRPr>
          </a:p>
          <a:p>
            <a:pPr>
              <a:buFont typeface="Wingdings" pitchFamily="2" charset="2"/>
              <a:buChar char="§"/>
            </a:pPr>
            <a:endParaRPr lang="hr-HR" sz="2400" dirty="0" smtClean="0"/>
          </a:p>
          <a:p>
            <a:pPr>
              <a:buFont typeface="Wingdings" pitchFamily="2" charset="2"/>
              <a:buChar char="§"/>
            </a:pPr>
            <a:endParaRPr lang="hr-HR" sz="2400" dirty="0" smtClean="0"/>
          </a:p>
          <a:p>
            <a:endParaRPr lang="hr-HR" sz="2400" dirty="0" smtClean="0"/>
          </a:p>
          <a:p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anose="020F0502020204030204" pitchFamily="34" charset="0"/>
            </a:endParaRPr>
          </a:p>
          <a:p>
            <a:endParaRPr lang="hr-HR" sz="2400" b="1" dirty="0" smtClean="0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F9F40211-4307-4706-AE59-83AC153FBFF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583348" y="325601"/>
            <a:ext cx="2286920" cy="6145103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705588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007CF805-C4DF-4548-AA08-7997CD55248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BC82E0D7-37D0-4C31-B2DA-233C8F10C9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27546" y="321732"/>
            <a:ext cx="9097524" cy="614897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10E0E3D2-B20A-B5AA-B5B0-10527D2E8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9" y="585216"/>
            <a:ext cx="8069094" cy="1499616"/>
          </a:xfrm>
        </p:spPr>
        <p:txBody>
          <a:bodyPr>
            <a:normAutofit/>
          </a:bodyPr>
          <a:lstStyle/>
          <a:p>
            <a:r>
              <a:rPr lang="hr-HR" sz="3200" b="1" dirty="0" smtClean="0"/>
              <a:t>POSTUPCI OBRADE OSOBNIH PODATAKA/RECENTNA PRAKSA</a:t>
            </a:r>
            <a:endParaRPr lang="hr-HR" sz="3200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="" xmlns:a16="http://schemas.microsoft.com/office/drawing/2014/main" id="{1AD3A364-FD48-4C42-B623-DAD0C3ED6B4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02EC139-76E5-42BD-7673-5A0A9EF1B4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5287" y="1915886"/>
            <a:ext cx="8172994" cy="4233085"/>
          </a:xfrm>
        </p:spPr>
        <p:txBody>
          <a:bodyPr vert="horz" lIns="45720" tIns="45720" rIns="45720" bIns="45720" rtlCol="0" anchor="t">
            <a:normAutofit fontScale="25000" lnSpcReduction="20000"/>
          </a:bodyPr>
          <a:lstStyle/>
          <a:p>
            <a:pPr>
              <a:buNone/>
            </a:pPr>
            <a:endParaRPr lang="hr-HR" sz="8000" dirty="0" smtClean="0">
              <a:cs typeface="Calibri" panose="020F0502020204030204" pitchFamily="34" charset="0"/>
            </a:endParaRPr>
          </a:p>
          <a:p>
            <a:pPr>
              <a:buNone/>
            </a:pPr>
            <a:r>
              <a:rPr lang="hr-HR" sz="8000" dirty="0" smtClean="0">
                <a:cs typeface="Calibri" panose="020F0502020204030204" pitchFamily="34" charset="0"/>
              </a:rPr>
              <a:t>Test </a:t>
            </a:r>
            <a:r>
              <a:rPr lang="hr-HR" sz="8000" dirty="0" smtClean="0">
                <a:cs typeface="Calibri" panose="020F0502020204030204" pitchFamily="34" charset="0"/>
              </a:rPr>
              <a:t>ravnoteže/dokazivanje legitimnog interesa za obradu osobnih podataka iz e- Dnevnika u svrhu dostave drugim tijelima </a:t>
            </a:r>
            <a:endParaRPr lang="hr-HR" sz="8000" dirty="0" smtClean="0">
              <a:cs typeface="Calibri" panose="020F0502020204030204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hr-HR" sz="8000" dirty="0" smtClean="0"/>
              <a:t>Svrha </a:t>
            </a:r>
            <a:r>
              <a:rPr lang="hr-HR" sz="8000" dirty="0" smtClean="0"/>
              <a:t>provođenja Testa :</a:t>
            </a:r>
          </a:p>
          <a:p>
            <a:pPr>
              <a:buFont typeface="Wingdings" pitchFamily="2" charset="2"/>
              <a:buChar char="§"/>
            </a:pPr>
            <a:r>
              <a:rPr lang="hr-HR" sz="8000" dirty="0" smtClean="0"/>
              <a:t>      </a:t>
            </a:r>
            <a:r>
              <a:rPr lang="hr-HR" sz="8000" dirty="0" smtClean="0"/>
              <a:t>Procjena </a:t>
            </a:r>
            <a:r>
              <a:rPr lang="hr-HR" sz="8000" dirty="0" smtClean="0"/>
              <a:t>da li je  obrada nužna u  točno utvrđenu svrhu </a:t>
            </a:r>
          </a:p>
          <a:p>
            <a:pPr>
              <a:buFont typeface="Wingdings" pitchFamily="2" charset="2"/>
              <a:buChar char="§"/>
            </a:pPr>
            <a:r>
              <a:rPr lang="hr-HR" sz="8000" dirty="0" smtClean="0"/>
              <a:t>      Uspoređivanje interesa školske ustanove i interesa učenika </a:t>
            </a:r>
          </a:p>
          <a:p>
            <a:pPr marL="533400" indent="-533400">
              <a:buFont typeface="Wingdings" pitchFamily="2" charset="2"/>
              <a:buChar char="§"/>
            </a:pPr>
            <a:r>
              <a:rPr lang="hr-HR" sz="8000" dirty="0" smtClean="0"/>
              <a:t>Postoji </a:t>
            </a:r>
            <a:r>
              <a:rPr lang="hr-HR" sz="8000" dirty="0" smtClean="0"/>
              <a:t>li korist </a:t>
            </a:r>
            <a:r>
              <a:rPr lang="hr-HR" sz="8000" dirty="0" smtClean="0"/>
              <a:t>od </a:t>
            </a:r>
            <a:r>
              <a:rPr lang="hr-HR" sz="8000" dirty="0" smtClean="0"/>
              <a:t>obrade određenih osobnih podataka za </a:t>
            </a:r>
            <a:r>
              <a:rPr lang="hr-HR" sz="8000" dirty="0" smtClean="0"/>
              <a:t>treću stranu </a:t>
            </a:r>
            <a:r>
              <a:rPr lang="hr-HR" sz="8000" dirty="0" smtClean="0"/>
              <a:t>	</a:t>
            </a:r>
          </a:p>
          <a:p>
            <a:pPr marL="0" indent="0">
              <a:buFont typeface="Wingdings" pitchFamily="2" charset="2"/>
              <a:buChar char="§"/>
            </a:pPr>
            <a:r>
              <a:rPr lang="hr-HR" sz="8000" dirty="0" smtClean="0"/>
              <a:t>      </a:t>
            </a:r>
            <a:r>
              <a:rPr lang="hr-HR" sz="8000" dirty="0" smtClean="0"/>
              <a:t>Utvrđivanje štete koja bi mogla nastati obradom osobnih podataka</a:t>
            </a:r>
          </a:p>
          <a:p>
            <a:pPr>
              <a:buFont typeface="Wingdings" pitchFamily="2" charset="2"/>
              <a:buChar char="§"/>
            </a:pPr>
            <a:r>
              <a:rPr lang="hr-HR" sz="8000" dirty="0" smtClean="0"/>
              <a:t>      Je li takva obrada u skladu s drugim relevantnim zakonima</a:t>
            </a:r>
          </a:p>
          <a:p>
            <a:pPr>
              <a:buFont typeface="Wingdings" pitchFamily="2" charset="2"/>
              <a:buChar char="§"/>
            </a:pPr>
            <a:r>
              <a:rPr lang="hr-HR" sz="8000" dirty="0" smtClean="0"/>
              <a:t>      Postoje li drugi etički problemi  vezani uz obradu</a:t>
            </a:r>
          </a:p>
          <a:p>
            <a:pPr>
              <a:buFont typeface="Wingdings" pitchFamily="2" charset="2"/>
              <a:buChar char="§"/>
            </a:pPr>
            <a:endParaRPr lang="hr-HR" sz="8000" dirty="0" smtClean="0"/>
          </a:p>
          <a:p>
            <a:pPr>
              <a:buFont typeface="Wingdings" pitchFamily="2" charset="2"/>
              <a:buChar char="§"/>
            </a:pPr>
            <a:r>
              <a:rPr lang="hr-HR" sz="8000" dirty="0" smtClean="0"/>
              <a:t> </a:t>
            </a:r>
          </a:p>
          <a:p>
            <a:pPr>
              <a:buFont typeface="Wingdings" pitchFamily="2" charset="2"/>
              <a:buChar char="§"/>
            </a:pPr>
            <a:endParaRPr lang="hr-HR" sz="2400" dirty="0" smtClean="0"/>
          </a:p>
          <a:p>
            <a:endParaRPr lang="hr-HR" sz="2400" dirty="0" smtClean="0"/>
          </a:p>
          <a:p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anose="020F0502020204030204" pitchFamily="34" charset="0"/>
            </a:endParaRPr>
          </a:p>
          <a:p>
            <a:endParaRPr lang="hr-HR" sz="2400" b="1" dirty="0" smtClean="0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F9F40211-4307-4706-AE59-83AC153FBFF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583348" y="325601"/>
            <a:ext cx="2286920" cy="6145103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705588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007CF805-C4DF-4548-AA08-7997CD55248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BC82E0D7-37D0-4C31-B2DA-233C8F10C9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27546" y="321732"/>
            <a:ext cx="9097524" cy="614897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10E0E3D2-B20A-B5AA-B5B0-10527D2E8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9" y="585216"/>
            <a:ext cx="8069094" cy="1499616"/>
          </a:xfrm>
        </p:spPr>
        <p:txBody>
          <a:bodyPr>
            <a:normAutofit/>
          </a:bodyPr>
          <a:lstStyle/>
          <a:p>
            <a:r>
              <a:rPr lang="hr-HR" sz="3200" b="1" dirty="0" smtClean="0"/>
              <a:t>POSTUPCI OBRADE OSOBNIH PODATAKA/RECENTNA PRAKSA</a:t>
            </a:r>
            <a:endParaRPr lang="hr-HR" sz="3200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="" xmlns:a16="http://schemas.microsoft.com/office/drawing/2014/main" id="{1AD3A364-FD48-4C42-B623-DAD0C3ED6B4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02EC139-76E5-42BD-7673-5A0A9EF1B4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9" y="2286000"/>
            <a:ext cx="8074151" cy="3862971"/>
          </a:xfrm>
        </p:spPr>
        <p:txBody>
          <a:bodyPr vert="horz" lIns="45720" tIns="45720" rIns="45720" bIns="45720" rtlCol="0" anchor="t">
            <a:normAutofit/>
          </a:bodyPr>
          <a:lstStyle/>
          <a:p>
            <a:pPr marL="174625" indent="-174625">
              <a:buClr>
                <a:schemeClr val="tx1"/>
              </a:buClr>
              <a:buNone/>
            </a:pPr>
            <a:r>
              <a:rPr lang="hr-HR" sz="2400" dirty="0" smtClean="0">
                <a:cs typeface="Calibri" panose="020F0502020204030204" pitchFamily="34" charset="0"/>
              </a:rPr>
              <a:t>  </a:t>
            </a:r>
            <a:r>
              <a:rPr lang="hr-HR" sz="2400" b="1" dirty="0" smtClean="0">
                <a:cs typeface="Calibri" panose="020F0502020204030204" pitchFamily="34" charset="0"/>
              </a:rPr>
              <a:t>PRIMJER 5. </a:t>
            </a:r>
          </a:p>
          <a:p>
            <a:pPr marL="174625" indent="-174625">
              <a:buClr>
                <a:schemeClr val="tx1"/>
              </a:buClr>
              <a:buFont typeface="Arial" pitchFamily="34" charset="0"/>
              <a:buChar char="•"/>
            </a:pPr>
            <a:r>
              <a:rPr lang="hr-HR" sz="2400" b="1" dirty="0" smtClean="0">
                <a:cs typeface="Calibri" panose="020F0502020204030204" pitchFamily="34" charset="0"/>
              </a:rPr>
              <a:t>Obrada osobnih podataka u svrhu omogućavanja prava na pristup informacijama </a:t>
            </a:r>
          </a:p>
          <a:p>
            <a:pPr marL="174625" indent="-174625">
              <a:buClr>
                <a:schemeClr val="tx1"/>
              </a:buClr>
              <a:buFont typeface="Arial" pitchFamily="34" charset="0"/>
              <a:buChar char="•"/>
            </a:pPr>
            <a:r>
              <a:rPr lang="hr-HR" sz="2400" dirty="0" smtClean="0">
                <a:cs typeface="Calibri" panose="020F0502020204030204" pitchFamily="34" charset="0"/>
              </a:rPr>
              <a:t>Pravo na zaštitu osobnih podataka nije apsolutno</a:t>
            </a:r>
          </a:p>
          <a:p>
            <a:pPr marL="174625" indent="-174625">
              <a:buClr>
                <a:schemeClr val="tx1"/>
              </a:buClr>
              <a:buFont typeface="Arial" pitchFamily="34" charset="0"/>
              <a:buChar char="•"/>
            </a:pPr>
            <a:r>
              <a:rPr lang="hr-HR" sz="2400" dirty="0" smtClean="0">
                <a:cs typeface="Calibri" panose="020F0502020204030204" pitchFamily="34" charset="0"/>
              </a:rPr>
              <a:t>Potrebno ga je sagledavati u kontekstu odnosa s drugim pravima</a:t>
            </a:r>
          </a:p>
          <a:p>
            <a:pPr marL="174625" indent="-174625">
              <a:buClr>
                <a:schemeClr val="tx1"/>
              </a:buClr>
              <a:buFont typeface="Arial" pitchFamily="34" charset="0"/>
              <a:buChar char="•"/>
            </a:pPr>
            <a:r>
              <a:rPr lang="hr-HR" sz="2400" dirty="0" smtClean="0">
                <a:cs typeface="Calibri" panose="020F0502020204030204" pitchFamily="34" charset="0"/>
              </a:rPr>
              <a:t>Provesti Test ravnoteže/razmjernosti </a:t>
            </a:r>
            <a:r>
              <a:rPr lang="hr-HR" sz="2400" dirty="0" smtClean="0">
                <a:cs typeface="Calibri" panose="020F0502020204030204" pitchFamily="34" charset="0"/>
              </a:rPr>
              <a:t>u </a:t>
            </a:r>
            <a:r>
              <a:rPr lang="hr-HR" sz="2400" dirty="0" smtClean="0">
                <a:cs typeface="Calibri" panose="020F0502020204030204" pitchFamily="34" charset="0"/>
              </a:rPr>
              <a:t>svrhu procjene koje pravo preteže u svakom pojedinom slučaju</a:t>
            </a:r>
            <a:endParaRPr lang="en-US" sz="2400" dirty="0" smtClean="0">
              <a:cs typeface="Calibri" panose="020F0502020204030204" pitchFamily="34" charset="0"/>
            </a:endParaRPr>
          </a:p>
          <a:p>
            <a:pPr>
              <a:buFont typeface="Wingdings" pitchFamily="2" charset="2"/>
              <a:buChar char="§"/>
            </a:pPr>
            <a:endParaRPr lang="hr-HR" sz="2400" dirty="0" smtClean="0"/>
          </a:p>
          <a:p>
            <a:pPr>
              <a:buFont typeface="Wingdings" pitchFamily="2" charset="2"/>
              <a:buChar char="§"/>
            </a:pPr>
            <a:endParaRPr lang="hr-HR" sz="2400" dirty="0" smtClean="0"/>
          </a:p>
          <a:p>
            <a:endParaRPr lang="hr-HR" sz="2400" dirty="0" smtClean="0"/>
          </a:p>
          <a:p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anose="020F0502020204030204" pitchFamily="34" charset="0"/>
            </a:endParaRPr>
          </a:p>
          <a:p>
            <a:endParaRPr lang="hr-HR" sz="2400" b="1" dirty="0" smtClean="0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F9F40211-4307-4706-AE59-83AC153FBFF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583348" y="325601"/>
            <a:ext cx="2286920" cy="6145103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705588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007CF805-C4DF-4548-AA08-7997CD55248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BC82E0D7-37D0-4C31-B2DA-233C8F10C9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27546" y="321732"/>
            <a:ext cx="9097524" cy="614897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10E0E3D2-B20A-B5AA-B5B0-10527D2E8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9" y="585216"/>
            <a:ext cx="8069094" cy="1499616"/>
          </a:xfrm>
        </p:spPr>
        <p:txBody>
          <a:bodyPr>
            <a:normAutofit/>
          </a:bodyPr>
          <a:lstStyle/>
          <a:p>
            <a:r>
              <a:rPr lang="hr-HR" sz="3200" b="1" dirty="0" smtClean="0"/>
              <a:t>POSTUPCI OBRADE OSOBNIH PODATAKA/RECENTNA PRAKSA</a:t>
            </a:r>
            <a:endParaRPr lang="hr-HR" sz="3200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="" xmlns:a16="http://schemas.microsoft.com/office/drawing/2014/main" id="{1AD3A364-FD48-4C42-B623-DAD0C3ED6B4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02EC139-76E5-42BD-7673-5A0A9EF1B4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9" y="2286000"/>
            <a:ext cx="8074151" cy="3862971"/>
          </a:xfrm>
        </p:spPr>
        <p:txBody>
          <a:bodyPr vert="horz" lIns="45720" tIns="45720" rIns="45720" bIns="45720" rtlCol="0" anchor="t">
            <a:normAutofit/>
          </a:bodyPr>
          <a:lstStyle/>
          <a:p>
            <a:pPr marL="174625" indent="-174625">
              <a:buClr>
                <a:schemeClr val="tx1"/>
              </a:buClr>
              <a:buFont typeface="Arial" pitchFamily="34" charset="0"/>
              <a:buChar char="•"/>
            </a:pPr>
            <a:r>
              <a:rPr lang="hr-HR" sz="2400" dirty="0" smtClean="0">
                <a:cs typeface="Calibri" panose="020F0502020204030204" pitchFamily="34" charset="0"/>
              </a:rPr>
              <a:t>Pristup informacijama može zahtijevati pristup osobnim podacima </a:t>
            </a:r>
          </a:p>
          <a:p>
            <a:pPr marL="174625" indent="-174625">
              <a:buClr>
                <a:schemeClr val="tx1"/>
              </a:buClr>
              <a:buFont typeface="Arial" pitchFamily="34" charset="0"/>
              <a:buChar char="•"/>
            </a:pPr>
            <a:r>
              <a:rPr lang="hr-HR" sz="2400" dirty="0" smtClean="0">
                <a:cs typeface="Calibri" panose="020F0502020204030204" pitchFamily="34" charset="0"/>
              </a:rPr>
              <a:t>Tijela javne vlasti mogu ograničiti pristup informaciji </a:t>
            </a:r>
            <a:r>
              <a:rPr lang="hr-HR" sz="2400" dirty="0" smtClean="0">
                <a:cs typeface="Calibri" panose="020F0502020204030204" pitchFamily="34" charset="0"/>
              </a:rPr>
              <a:t>ako </a:t>
            </a:r>
            <a:r>
              <a:rPr lang="hr-HR" sz="2400" dirty="0" smtClean="0">
                <a:cs typeface="Calibri" panose="020F0502020204030204" pitchFamily="34" charset="0"/>
              </a:rPr>
              <a:t>je informacija zaštićena zakonom kojim se utvrđuje područje zaštite osobnih podataka ( </a:t>
            </a:r>
            <a:r>
              <a:rPr lang="hr-HR" sz="2400" dirty="0" err="1" smtClean="0">
                <a:cs typeface="Calibri" panose="020F0502020204030204" pitchFamily="34" charset="0"/>
              </a:rPr>
              <a:t>čl</a:t>
            </a:r>
            <a:r>
              <a:rPr lang="hr-HR" sz="2400" dirty="0" smtClean="0">
                <a:cs typeface="Calibri" panose="020F0502020204030204" pitchFamily="34" charset="0"/>
              </a:rPr>
              <a:t>. 15. st. 2 t.4. Zakona) </a:t>
            </a:r>
          </a:p>
          <a:p>
            <a:pPr marL="174625" indent="-174625">
              <a:buClr>
                <a:schemeClr val="tx1"/>
              </a:buClr>
              <a:buFont typeface="Arial" pitchFamily="34" charset="0"/>
              <a:buChar char="•"/>
            </a:pPr>
            <a:r>
              <a:rPr lang="hr-HR" sz="2400" dirty="0" smtClean="0"/>
              <a:t>Primjenom načela razmjernosti i načela smanjenja količine podataka utvrditi </a:t>
            </a:r>
            <a:r>
              <a:rPr lang="hr-HR" sz="2400" dirty="0" smtClean="0"/>
              <a:t>opseg osobnih </a:t>
            </a:r>
            <a:r>
              <a:rPr lang="hr-HR" sz="2400" dirty="0" smtClean="0"/>
              <a:t>podataka </a:t>
            </a:r>
            <a:r>
              <a:rPr lang="hr-HR" sz="2400" dirty="0" smtClean="0"/>
              <a:t>koji su primjereni, relevantni i nužni za ispunjenje utvrđene svrhe po Zakonu o pravo na pristup informacijama</a:t>
            </a:r>
          </a:p>
          <a:p>
            <a:pPr marL="174625" indent="-174625">
              <a:buClr>
                <a:schemeClr val="tx1"/>
              </a:buClr>
              <a:buFont typeface="Arial" pitchFamily="34" charset="0"/>
              <a:buChar char="•"/>
            </a:pPr>
            <a:endParaRPr lang="hr-HR" sz="2400" dirty="0" smtClean="0"/>
          </a:p>
          <a:p>
            <a:pPr marL="174625" indent="-174625">
              <a:buClr>
                <a:schemeClr val="tx1"/>
              </a:buClr>
              <a:buFont typeface="Arial" pitchFamily="34" charset="0"/>
              <a:buChar char="•"/>
            </a:pPr>
            <a:endParaRPr lang="hr-HR" sz="2400" dirty="0" smtClean="0"/>
          </a:p>
          <a:p>
            <a:pPr marL="174625" indent="-174625">
              <a:buClr>
                <a:schemeClr val="tx1"/>
              </a:buClr>
              <a:buFont typeface="Arial" pitchFamily="34" charset="0"/>
              <a:buChar char="•"/>
            </a:pPr>
            <a:endParaRPr lang="hr-HR" sz="2400" dirty="0" smtClean="0"/>
          </a:p>
          <a:p>
            <a:pPr>
              <a:buFont typeface="Wingdings" pitchFamily="2" charset="2"/>
              <a:buChar char="§"/>
            </a:pPr>
            <a:endParaRPr lang="hr-HR" sz="2400" dirty="0" smtClean="0"/>
          </a:p>
          <a:p>
            <a:endParaRPr lang="hr-HR" sz="2400" dirty="0" smtClean="0"/>
          </a:p>
          <a:p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anose="020F0502020204030204" pitchFamily="34" charset="0"/>
            </a:endParaRPr>
          </a:p>
          <a:p>
            <a:endParaRPr lang="hr-HR" sz="2400" b="1" dirty="0" smtClean="0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F9F40211-4307-4706-AE59-83AC153FBFF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583348" y="325601"/>
            <a:ext cx="2286920" cy="6145103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705588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007CF805-C4DF-4548-AA08-7997CD55248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BC82E0D7-37D0-4C31-B2DA-233C8F10C9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27546" y="321732"/>
            <a:ext cx="9097524" cy="614897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10E0E3D2-B20A-B5AA-B5B0-10527D2E8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9" y="585216"/>
            <a:ext cx="8069094" cy="1499616"/>
          </a:xfrm>
        </p:spPr>
        <p:txBody>
          <a:bodyPr>
            <a:normAutofit/>
          </a:bodyPr>
          <a:lstStyle/>
          <a:p>
            <a:r>
              <a:rPr lang="hr-HR" sz="3200" b="1" dirty="0" smtClean="0"/>
              <a:t>POSTUPCI OBRADE OSOBNIH PODATAKA/RECENTNA PRAKSA</a:t>
            </a:r>
            <a:endParaRPr lang="hr-HR" sz="3200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="" xmlns:a16="http://schemas.microsoft.com/office/drawing/2014/main" id="{1AD3A364-FD48-4C42-B623-DAD0C3ED6B4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02EC139-76E5-42BD-7673-5A0A9EF1B4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9" y="2286000"/>
            <a:ext cx="8074151" cy="3862971"/>
          </a:xfrm>
        </p:spPr>
        <p:txBody>
          <a:bodyPr vert="horz" lIns="45720" tIns="45720" rIns="45720" bIns="45720" rtlCol="0" anchor="t"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hr-HR" sz="2400" b="1" dirty="0" smtClean="0"/>
              <a:t>PRIMJER 6.</a:t>
            </a:r>
          </a:p>
          <a:p>
            <a:pPr>
              <a:buNone/>
            </a:pPr>
            <a:r>
              <a:rPr lang="hr-HR" sz="2400" dirty="0" smtClean="0"/>
              <a:t> </a:t>
            </a:r>
            <a:r>
              <a:rPr lang="hr-HR" sz="2400" b="1" dirty="0" smtClean="0"/>
              <a:t>Objava </a:t>
            </a:r>
            <a:r>
              <a:rPr lang="hr-HR" sz="2400" b="1" dirty="0" smtClean="0"/>
              <a:t>fotografija učenika </a:t>
            </a:r>
            <a:r>
              <a:rPr lang="hr-HR" sz="2400" b="1" dirty="0" smtClean="0"/>
              <a:t>na mrežnim stranicama škole</a:t>
            </a:r>
          </a:p>
          <a:p>
            <a:pPr>
              <a:buFont typeface="Wingdings" pitchFamily="2" charset="2"/>
              <a:buChar char="§"/>
            </a:pPr>
            <a:r>
              <a:rPr lang="hr-HR" sz="2400" dirty="0" smtClean="0"/>
              <a:t>Potrebno je razlikovati objavu pojedinačnih fotografija              učenika od </a:t>
            </a:r>
            <a:r>
              <a:rPr lang="hr-HR" sz="2400" dirty="0" smtClean="0"/>
              <a:t>objave skupnih </a:t>
            </a:r>
            <a:r>
              <a:rPr lang="hr-HR" sz="2400" dirty="0" smtClean="0"/>
              <a:t>fotografija</a:t>
            </a:r>
          </a:p>
          <a:p>
            <a:pPr>
              <a:buFont typeface="Wingdings" pitchFamily="2" charset="2"/>
              <a:buChar char="§"/>
            </a:pPr>
            <a:r>
              <a:rPr lang="hr-HR" sz="2400" dirty="0" smtClean="0"/>
              <a:t>Za objavu skupnih </a:t>
            </a:r>
            <a:r>
              <a:rPr lang="hr-HR" sz="2400" dirty="0" smtClean="0"/>
              <a:t>fotografija pravna osnova je legitiman interes škole (</a:t>
            </a:r>
            <a:r>
              <a:rPr lang="hr-HR" sz="2400" dirty="0" err="1" smtClean="0"/>
              <a:t>čl</a:t>
            </a:r>
            <a:r>
              <a:rPr lang="hr-HR" sz="2400" dirty="0" smtClean="0"/>
              <a:t>. 6.1f) GDPR-a)</a:t>
            </a:r>
            <a:endParaRPr lang="hr-HR" sz="2400" dirty="0" smtClean="0"/>
          </a:p>
          <a:p>
            <a:pPr>
              <a:buFont typeface="Wingdings" pitchFamily="2" charset="2"/>
              <a:buChar char="§"/>
            </a:pPr>
            <a:r>
              <a:rPr lang="hr-HR" sz="2400" dirty="0" smtClean="0"/>
              <a:t>Informirati </a:t>
            </a:r>
            <a:r>
              <a:rPr lang="hr-HR" sz="2400" dirty="0" smtClean="0"/>
              <a:t>roditelje/skrbnike </a:t>
            </a:r>
            <a:r>
              <a:rPr lang="hr-HR" sz="2400" dirty="0" smtClean="0"/>
              <a:t>o </a:t>
            </a:r>
            <a:r>
              <a:rPr lang="hr-HR" sz="2400" dirty="0" smtClean="0"/>
              <a:t>objavi fotografija</a:t>
            </a:r>
            <a:endParaRPr lang="hr-HR" sz="2400" dirty="0" smtClean="0"/>
          </a:p>
          <a:p>
            <a:pPr>
              <a:buFont typeface="Wingdings" pitchFamily="2" charset="2"/>
              <a:buChar char="§"/>
            </a:pPr>
            <a:endParaRPr lang="hr-HR" sz="2400" dirty="0" smtClean="0"/>
          </a:p>
          <a:p>
            <a:endParaRPr lang="hr-HR" sz="2400" dirty="0" smtClean="0"/>
          </a:p>
          <a:p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anose="020F0502020204030204" pitchFamily="34" charset="0"/>
            </a:endParaRPr>
          </a:p>
          <a:p>
            <a:endParaRPr lang="hr-HR" sz="2400" b="1" dirty="0" smtClean="0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F9F40211-4307-4706-AE59-83AC153FBFF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583348" y="325601"/>
            <a:ext cx="2286920" cy="6145103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705588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007CF805-C4DF-4548-AA08-7997CD55248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BC82E0D7-37D0-4C31-B2DA-233C8F10C9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27546" y="321732"/>
            <a:ext cx="9097524" cy="614897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 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10E0E3D2-B20A-B5AA-B5B0-10527D2E8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9" y="585216"/>
            <a:ext cx="8069094" cy="1499616"/>
          </a:xfrm>
        </p:spPr>
        <p:txBody>
          <a:bodyPr>
            <a:normAutofit/>
          </a:bodyPr>
          <a:lstStyle/>
          <a:p>
            <a:r>
              <a:rPr lang="hr-HR" sz="3200" b="1" dirty="0" smtClean="0"/>
              <a:t>POSTUPCI OBRADE OSOBNIH PODATAKA/RECENTNA PRAKSA</a:t>
            </a:r>
            <a:endParaRPr lang="hr-HR" sz="3200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="" xmlns:a16="http://schemas.microsoft.com/office/drawing/2014/main" id="{1AD3A364-FD48-4C42-B623-DAD0C3ED6B4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02EC139-76E5-42BD-7673-5A0A9EF1B4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6786" y="2340428"/>
            <a:ext cx="8074151" cy="3862971"/>
          </a:xfrm>
        </p:spPr>
        <p:txBody>
          <a:bodyPr vert="horz" lIns="45720" tIns="45720" rIns="45720" bIns="45720" rtlCol="0" anchor="t">
            <a:normAutofit fontScale="85000" lnSpcReduction="20000"/>
          </a:bodyPr>
          <a:lstStyle/>
          <a:p>
            <a:pPr marL="174625" indent="-174625">
              <a:buClr>
                <a:schemeClr val="tx1"/>
              </a:buClr>
              <a:buFont typeface="Arial" pitchFamily="34" charset="0"/>
              <a:buChar char="•"/>
            </a:pPr>
            <a:r>
              <a:rPr lang="hr-HR" sz="2400" b="1" dirty="0" smtClean="0">
                <a:cs typeface="Calibri" panose="020F0502020204030204" pitchFamily="34" charset="0"/>
              </a:rPr>
              <a:t>PRIMJER 7. </a:t>
            </a:r>
          </a:p>
          <a:p>
            <a:pPr marL="174625" indent="-174625">
              <a:buClr>
                <a:schemeClr val="tx1"/>
              </a:buClr>
              <a:buFont typeface="Arial" pitchFamily="34" charset="0"/>
              <a:buChar char="•"/>
            </a:pPr>
            <a:r>
              <a:rPr lang="hr-HR" sz="2400" b="1" dirty="0" smtClean="0">
                <a:cs typeface="Calibri" panose="020F0502020204030204" pitchFamily="34" charset="0"/>
              </a:rPr>
              <a:t>Objava </a:t>
            </a:r>
            <a:r>
              <a:rPr lang="hr-HR" sz="2400" b="1" dirty="0" smtClean="0">
                <a:cs typeface="Calibri" panose="020F0502020204030204" pitchFamily="34" charset="0"/>
              </a:rPr>
              <a:t>pojedinačnih fotografija i drugih identifikacijskih podataka učenika na mrežnim stanicama škole </a:t>
            </a:r>
          </a:p>
          <a:p>
            <a:pPr marL="174625" indent="-174625">
              <a:buClr>
                <a:schemeClr val="tx1"/>
              </a:buClr>
              <a:buFont typeface="Arial" pitchFamily="34" charset="0"/>
              <a:buChar char="•"/>
            </a:pPr>
            <a:r>
              <a:rPr lang="hr-HR" sz="2400" dirty="0" smtClean="0">
                <a:cs typeface="Calibri" panose="020F0502020204030204" pitchFamily="34" charset="0"/>
              </a:rPr>
              <a:t>Potrebno je zatražiti privolu zakonskih </a:t>
            </a:r>
            <a:r>
              <a:rPr lang="hr-HR" sz="2400" dirty="0" smtClean="0">
                <a:cs typeface="Calibri" panose="020F0502020204030204" pitchFamily="34" charset="0"/>
              </a:rPr>
              <a:t>zastupnika (čl.6.1.a GDPR-a) </a:t>
            </a:r>
            <a:endParaRPr lang="hr-HR" sz="2400" dirty="0" smtClean="0">
              <a:cs typeface="Calibri" panose="020F0502020204030204" pitchFamily="34" charset="0"/>
            </a:endParaRPr>
          </a:p>
          <a:p>
            <a:pPr marL="174625" indent="-174625">
              <a:buClr>
                <a:schemeClr val="tx1"/>
              </a:buClr>
              <a:buFont typeface="Arial" pitchFamily="34" charset="0"/>
              <a:buChar char="•"/>
            </a:pPr>
            <a:r>
              <a:rPr lang="hr-HR" sz="2400" dirty="0" smtClean="0">
                <a:cs typeface="Calibri" panose="020F0502020204030204" pitchFamily="34" charset="0"/>
              </a:rPr>
              <a:t>Smiju li roditelji fotografirati svoju djecu u prostoru škole</a:t>
            </a:r>
          </a:p>
          <a:p>
            <a:pPr marL="174625" indent="-174625">
              <a:buClr>
                <a:schemeClr val="tx1"/>
              </a:buClr>
              <a:buFont typeface="Arial" pitchFamily="34" charset="0"/>
              <a:buChar char="•"/>
            </a:pPr>
            <a:r>
              <a:rPr lang="hr-HR" sz="2400" dirty="0" smtClean="0">
                <a:cs typeface="Calibri" panose="020F0502020204030204" pitchFamily="34" charset="0"/>
              </a:rPr>
              <a:t>GDPR se ne primjenjuje na obradu osobnih podataka za osobne ili kućne aktivnosti</a:t>
            </a:r>
          </a:p>
          <a:p>
            <a:pPr marL="174625" indent="-174625">
              <a:buClr>
                <a:schemeClr val="tx1"/>
              </a:buClr>
              <a:buFont typeface="Arial" pitchFamily="34" charset="0"/>
              <a:buChar char="•"/>
            </a:pPr>
            <a:r>
              <a:rPr lang="hr-HR" sz="2400" dirty="0" smtClean="0">
                <a:cs typeface="Calibri" panose="020F0502020204030204" pitchFamily="34" charset="0"/>
              </a:rPr>
              <a:t>Izuzetak: </a:t>
            </a:r>
          </a:p>
          <a:p>
            <a:pPr marL="174625" indent="-174625">
              <a:buClr>
                <a:schemeClr val="tx1"/>
              </a:buClr>
              <a:buFont typeface="Arial" pitchFamily="34" charset="0"/>
              <a:buChar char="•"/>
            </a:pPr>
            <a:r>
              <a:rPr lang="hr-HR" sz="2400" dirty="0" smtClean="0">
                <a:cs typeface="Calibri" panose="020F0502020204030204" pitchFamily="34" charset="0"/>
              </a:rPr>
              <a:t>Ako se osobni podaci objavljuju na Internetu</a:t>
            </a:r>
          </a:p>
          <a:p>
            <a:pPr marL="174625" indent="-174625">
              <a:buClr>
                <a:schemeClr val="tx1"/>
              </a:buClr>
              <a:buFont typeface="Arial" pitchFamily="34" charset="0"/>
              <a:buChar char="•"/>
            </a:pPr>
            <a:r>
              <a:rPr lang="hr-HR" sz="2400" dirty="0" smtClean="0">
                <a:cs typeface="Calibri" panose="020F0502020204030204" pitchFamily="34" charset="0"/>
              </a:rPr>
              <a:t>Zakonski zastupnici trebaju biti upozoreni od strane škole/nastavnog osoblja da mogu objavljivati samo fotografije svog djeteta </a:t>
            </a:r>
          </a:p>
          <a:p>
            <a:pPr marL="174625" indent="-174625">
              <a:buClr>
                <a:schemeClr val="tx1"/>
              </a:buClr>
              <a:buFont typeface="Arial" pitchFamily="34" charset="0"/>
              <a:buChar char="•"/>
            </a:pPr>
            <a:endParaRPr lang="en-US" sz="2400" dirty="0" smtClean="0">
              <a:cs typeface="Calibri" panose="020F0502020204030204" pitchFamily="34" charset="0"/>
            </a:endParaRPr>
          </a:p>
          <a:p>
            <a:pPr>
              <a:buFont typeface="Wingdings" pitchFamily="2" charset="2"/>
              <a:buChar char="§"/>
            </a:pPr>
            <a:endParaRPr lang="hr-HR" sz="2400" dirty="0" smtClean="0"/>
          </a:p>
          <a:p>
            <a:pPr>
              <a:buFont typeface="Wingdings" pitchFamily="2" charset="2"/>
              <a:buChar char="§"/>
            </a:pPr>
            <a:endParaRPr lang="hr-HR" sz="2400" dirty="0" smtClean="0"/>
          </a:p>
          <a:p>
            <a:endParaRPr lang="hr-HR" sz="2400" dirty="0" smtClean="0"/>
          </a:p>
          <a:p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anose="020F0502020204030204" pitchFamily="34" charset="0"/>
            </a:endParaRPr>
          </a:p>
          <a:p>
            <a:endParaRPr lang="hr-HR" sz="2400" b="1" dirty="0" smtClean="0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F9F40211-4307-4706-AE59-83AC153FBFF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583348" y="325601"/>
            <a:ext cx="2286920" cy="6145103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705588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007CF805-C4DF-4548-AA08-7997CD55248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BC82E0D7-37D0-4C31-B2DA-233C8F10C9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27546" y="321732"/>
            <a:ext cx="9097524" cy="614897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10E0E3D2-B20A-B5AA-B5B0-10527D2E8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9" y="585216"/>
            <a:ext cx="8069094" cy="1499616"/>
          </a:xfrm>
        </p:spPr>
        <p:txBody>
          <a:bodyPr>
            <a:normAutofit/>
          </a:bodyPr>
          <a:lstStyle/>
          <a:p>
            <a:r>
              <a:rPr lang="hr-HR" sz="3200" b="1" dirty="0" smtClean="0"/>
              <a:t>POSTUPCI OBRADE OSOBNIH PODATAKA/RECENTNA PRAKSA</a:t>
            </a:r>
            <a:endParaRPr lang="hr-HR" sz="3200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="" xmlns:a16="http://schemas.microsoft.com/office/drawing/2014/main" id="{1AD3A364-FD48-4C42-B623-DAD0C3ED6B4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02EC139-76E5-42BD-7673-5A0A9EF1B4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9" y="2286000"/>
            <a:ext cx="8074151" cy="3862971"/>
          </a:xfrm>
        </p:spPr>
        <p:txBody>
          <a:bodyPr vert="horz" lIns="45720" tIns="45720" rIns="45720" bIns="45720" rtlCol="0" anchor="t">
            <a:normAutofit/>
          </a:bodyPr>
          <a:lstStyle/>
          <a:p>
            <a:pPr marL="174625" indent="-174625">
              <a:buClr>
                <a:schemeClr val="tx1"/>
              </a:buClr>
              <a:buFont typeface="Arial" pitchFamily="34" charset="0"/>
              <a:buChar char="•"/>
            </a:pPr>
            <a:r>
              <a:rPr lang="hr-HR" sz="2400" dirty="0" smtClean="0">
                <a:cs typeface="Calibri" panose="020F0502020204030204" pitchFamily="34" charset="0"/>
              </a:rPr>
              <a:t>Otvaranjem korisničkog profila i objavom osobnih podataka ( fotografija) na društvenim mrežama ulazi se u ugovorni odnos  sa pružateljem takve usluge (</a:t>
            </a:r>
            <a:r>
              <a:rPr lang="hr-HR" sz="2400" dirty="0" err="1" smtClean="0">
                <a:cs typeface="Calibri" panose="020F0502020204030204" pitchFamily="34" charset="0"/>
              </a:rPr>
              <a:t>npr</a:t>
            </a:r>
            <a:r>
              <a:rPr lang="hr-HR" sz="2400" dirty="0" smtClean="0">
                <a:cs typeface="Calibri" panose="020F0502020204030204" pitchFamily="34" charset="0"/>
              </a:rPr>
              <a:t>. </a:t>
            </a:r>
            <a:r>
              <a:rPr lang="hr-HR" sz="2400" dirty="0" err="1" smtClean="0">
                <a:cs typeface="Calibri" panose="020F0502020204030204" pitchFamily="34" charset="0"/>
              </a:rPr>
              <a:t>Facebook</a:t>
            </a:r>
            <a:r>
              <a:rPr lang="hr-HR" sz="2400" dirty="0" smtClean="0">
                <a:cs typeface="Calibri" panose="020F0502020204030204" pitchFamily="34" charset="0"/>
              </a:rPr>
              <a:t>, </a:t>
            </a:r>
            <a:r>
              <a:rPr lang="hr-HR" sz="2400" dirty="0" err="1" smtClean="0">
                <a:cs typeface="Calibri" panose="020F0502020204030204" pitchFamily="34" charset="0"/>
              </a:rPr>
              <a:t>YouTube</a:t>
            </a:r>
            <a:r>
              <a:rPr lang="hr-HR" sz="2400" dirty="0" smtClean="0">
                <a:cs typeface="Calibri" panose="020F0502020204030204" pitchFamily="34" charset="0"/>
              </a:rPr>
              <a:t>) a time se pristaje i na uvjete poslovanja što uključuje i svjesnost i odgovornost o mogućim rizicima korištenja takvih usluga </a:t>
            </a:r>
          </a:p>
          <a:p>
            <a:pPr marL="174625" indent="-174625">
              <a:buClr>
                <a:schemeClr val="tx1"/>
              </a:buClr>
              <a:buFont typeface="Arial" pitchFamily="34" charset="0"/>
              <a:buChar char="•"/>
            </a:pPr>
            <a:r>
              <a:rPr lang="hr-HR" sz="2400" dirty="0" smtClean="0">
                <a:cs typeface="Calibri" panose="020F0502020204030204" pitchFamily="34" charset="0"/>
              </a:rPr>
              <a:t>Za takve daljnje objave nije odgovorna škola</a:t>
            </a:r>
            <a:endParaRPr lang="en-US" sz="2400" dirty="0" smtClean="0">
              <a:cs typeface="Calibri" panose="020F0502020204030204" pitchFamily="34" charset="0"/>
            </a:endParaRPr>
          </a:p>
          <a:p>
            <a:pPr>
              <a:buFont typeface="Wingdings" pitchFamily="2" charset="2"/>
              <a:buChar char="§"/>
            </a:pPr>
            <a:endParaRPr lang="hr-HR" sz="2400" dirty="0" smtClean="0"/>
          </a:p>
          <a:p>
            <a:pPr>
              <a:buFont typeface="Wingdings" pitchFamily="2" charset="2"/>
              <a:buChar char="§"/>
            </a:pPr>
            <a:endParaRPr lang="hr-HR" sz="2400" dirty="0" smtClean="0"/>
          </a:p>
          <a:p>
            <a:endParaRPr lang="hr-HR" sz="2400" dirty="0" smtClean="0"/>
          </a:p>
          <a:p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anose="020F0502020204030204" pitchFamily="34" charset="0"/>
            </a:endParaRPr>
          </a:p>
          <a:p>
            <a:endParaRPr lang="hr-HR" sz="2400" b="1" dirty="0" smtClean="0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F9F40211-4307-4706-AE59-83AC153FBFF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583348" y="325601"/>
            <a:ext cx="2286920" cy="6145103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705588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007CF805-C4DF-4548-AA08-7997CD55248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BC82E0D7-37D0-4C31-B2DA-233C8F10C9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27546" y="321732"/>
            <a:ext cx="9097524" cy="614897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10E0E3D2-B20A-B5AA-B5B0-10527D2E8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9" y="585216"/>
            <a:ext cx="8069094" cy="1499616"/>
          </a:xfrm>
        </p:spPr>
        <p:txBody>
          <a:bodyPr>
            <a:normAutofit/>
          </a:bodyPr>
          <a:lstStyle/>
          <a:p>
            <a:r>
              <a:rPr lang="hr-HR" sz="3200" b="1" dirty="0" smtClean="0"/>
              <a:t>Hvala </a:t>
            </a:r>
            <a:r>
              <a:rPr lang="hr-HR" sz="3200" b="1" smtClean="0"/>
              <a:t>NA pozornosti !!!!</a:t>
            </a:r>
            <a:endParaRPr lang="hr-HR" sz="3200" b="1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="" xmlns:a16="http://schemas.microsoft.com/office/drawing/2014/main" id="{1AD3A364-FD48-4C42-B623-DAD0C3ED6B4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02EC139-76E5-42BD-7673-5A0A9EF1B4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9" y="2286000"/>
            <a:ext cx="8074151" cy="3862971"/>
          </a:xfrm>
        </p:spPr>
        <p:txBody>
          <a:bodyPr vert="horz" lIns="45720" tIns="45720" rIns="45720" bIns="45720" rtlCol="0" anchor="t">
            <a:normAutofit/>
          </a:bodyPr>
          <a:lstStyle/>
          <a:p>
            <a:pPr marL="174625" indent="-174625">
              <a:buClr>
                <a:schemeClr val="tx1"/>
              </a:buClr>
              <a:buFont typeface="Arial" pitchFamily="34" charset="0"/>
              <a:buChar char="•"/>
            </a:pPr>
            <a:endParaRPr lang="hr-HR" sz="2400" dirty="0" smtClean="0">
              <a:cs typeface="Calibri" panose="020F0502020204030204" pitchFamily="34" charset="0"/>
            </a:endParaRPr>
          </a:p>
          <a:p>
            <a:pPr marL="174625" indent="-174625">
              <a:buClr>
                <a:schemeClr val="tx1"/>
              </a:buClr>
              <a:buFont typeface="Arial" pitchFamily="34" charset="0"/>
              <a:buChar char="•"/>
            </a:pPr>
            <a:endParaRPr lang="hr-HR" sz="2400" dirty="0" smtClean="0">
              <a:cs typeface="Calibri" panose="020F0502020204030204" pitchFamily="34" charset="0"/>
            </a:endParaRPr>
          </a:p>
          <a:p>
            <a:pPr marL="174625" indent="-174625">
              <a:buClr>
                <a:schemeClr val="tx1"/>
              </a:buClr>
              <a:buFont typeface="Arial" pitchFamily="34" charset="0"/>
              <a:buChar char="•"/>
            </a:pPr>
            <a:r>
              <a:rPr lang="hr-HR" sz="3200" b="1" dirty="0" smtClean="0">
                <a:cs typeface="Calibri" panose="020F0502020204030204" pitchFamily="34" charset="0"/>
              </a:rPr>
              <a:t>Pitanja ?</a:t>
            </a:r>
            <a:endParaRPr lang="en-US" sz="3200" b="1" dirty="0" smtClean="0">
              <a:cs typeface="Calibri" panose="020F0502020204030204" pitchFamily="34" charset="0"/>
            </a:endParaRPr>
          </a:p>
          <a:p>
            <a:pPr>
              <a:buFont typeface="Wingdings" pitchFamily="2" charset="2"/>
              <a:buChar char="§"/>
            </a:pPr>
            <a:endParaRPr lang="hr-HR" sz="2400" dirty="0" smtClean="0"/>
          </a:p>
          <a:p>
            <a:pPr>
              <a:buFont typeface="Wingdings" pitchFamily="2" charset="2"/>
              <a:buChar char="§"/>
            </a:pPr>
            <a:endParaRPr lang="hr-HR" sz="2400" dirty="0" smtClean="0"/>
          </a:p>
          <a:p>
            <a:endParaRPr lang="hr-HR" sz="2400" dirty="0" smtClean="0"/>
          </a:p>
          <a:p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anose="020F0502020204030204" pitchFamily="34" charset="0"/>
            </a:endParaRPr>
          </a:p>
          <a:p>
            <a:endParaRPr lang="hr-HR" sz="2400" b="1" dirty="0" smtClean="0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F9F40211-4307-4706-AE59-83AC153FBFF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583348" y="325601"/>
            <a:ext cx="2286920" cy="6145103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705588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007CF805-C4DF-4548-AA08-7997CD55248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BC82E0D7-37D0-4C31-B2DA-233C8F10C9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27546" y="321732"/>
            <a:ext cx="9097524" cy="614897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10E0E3D2-B20A-B5AA-B5B0-10527D2E8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5029" y="704959"/>
            <a:ext cx="8146165" cy="1319784"/>
          </a:xfrm>
        </p:spPr>
        <p:txBody>
          <a:bodyPr>
            <a:normAutofit fontScale="90000"/>
          </a:bodyPr>
          <a:lstStyle/>
          <a:p>
            <a:r>
              <a:rPr lang="hr-HR" sz="3200" b="1" dirty="0" smtClean="0"/>
              <a:t/>
            </a:r>
            <a:br>
              <a:rPr lang="hr-HR" sz="3200" b="1" dirty="0" smtClean="0"/>
            </a:br>
            <a:r>
              <a:rPr lang="hr-HR" sz="3200" b="1" dirty="0" smtClean="0"/>
              <a:t>DRUGI PROPISI KOJI SE PRIMJENJUJU </a:t>
            </a:r>
            <a:r>
              <a:rPr lang="hr-HR" sz="3200" b="1" dirty="0" smtClean="0"/>
              <a:t>NA obradu osobnih podataka učenika  </a:t>
            </a:r>
            <a:r>
              <a:rPr lang="hr-HR" sz="3200" b="1" dirty="0" smtClean="0"/>
              <a:t/>
            </a:r>
            <a:br>
              <a:rPr lang="hr-HR" sz="3200" b="1" dirty="0" smtClean="0"/>
            </a:br>
            <a:endParaRPr lang="hr-HR" sz="3200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="" xmlns:a16="http://schemas.microsoft.com/office/drawing/2014/main" id="{1AD3A364-FD48-4C42-B623-DAD0C3ED6B4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02EC139-76E5-42BD-7673-5A0A9EF1B4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1485" y="2035630"/>
            <a:ext cx="8085909" cy="4113342"/>
          </a:xfrm>
        </p:spPr>
        <p:txBody>
          <a:bodyPr vert="horz" lIns="45720" tIns="45720" rIns="45720" bIns="45720" rtlCol="0" anchor="t">
            <a:normAutofit fontScale="92500"/>
          </a:bodyPr>
          <a:lstStyle/>
          <a:p>
            <a:pPr marL="174625" indent="-174625">
              <a:buClr>
                <a:schemeClr val="tx1"/>
              </a:buClr>
              <a:buFont typeface="Arial" pitchFamily="34" charset="0"/>
              <a:buChar char="•"/>
            </a:pPr>
            <a:r>
              <a:rPr lang="hr-HR" sz="2400" dirty="0" smtClean="0"/>
              <a:t>Zakon o odgoju i obrazovanju u osnovnim i srednjim školama (NN,br.87/08- 64/20)</a:t>
            </a:r>
          </a:p>
          <a:p>
            <a:pPr marL="174625" indent="-174625">
              <a:buClr>
                <a:schemeClr val="tx1"/>
              </a:buClr>
              <a:buFont typeface="Arial" pitchFamily="34" charset="0"/>
              <a:buChar char="•"/>
            </a:pPr>
            <a:r>
              <a:rPr lang="hr-HR" sz="2400" dirty="0" smtClean="0"/>
              <a:t>Zakon o stručno pedagoškom nadzoru (NN, br. 73/97) </a:t>
            </a:r>
          </a:p>
          <a:p>
            <a:pPr marL="174625" indent="-174625">
              <a:buClr>
                <a:schemeClr val="tx1"/>
              </a:buClr>
              <a:buFont typeface="Arial" pitchFamily="34" charset="0"/>
              <a:buChar char="•"/>
            </a:pPr>
            <a:r>
              <a:rPr lang="hr-HR" sz="2400" dirty="0" smtClean="0"/>
              <a:t>Pravilnik o pedagoškoj dokumentaciji i evidenciji te javnim ispravama u školskim ustanovama (NN</a:t>
            </a:r>
            <a:r>
              <a:rPr lang="hr-HR" sz="2400" smtClean="0"/>
              <a:t>, br.47/17-76/19)</a:t>
            </a:r>
            <a:endParaRPr lang="hr-HR" sz="2400" dirty="0" smtClean="0"/>
          </a:p>
          <a:p>
            <a:pPr marL="174625" indent="-174625">
              <a:buClr>
                <a:schemeClr val="tx1"/>
              </a:buClr>
              <a:buFont typeface="Arial" pitchFamily="34" charset="0"/>
              <a:buChar char="•"/>
            </a:pPr>
            <a:r>
              <a:rPr lang="hr-HR" sz="2400" dirty="0" smtClean="0"/>
              <a:t>Pravilnik o načinima, postupcima i elementima vrednovanja učenika u osnovnoj i srednjoj školi (NN, br. 112/10 -82/19)</a:t>
            </a:r>
          </a:p>
          <a:p>
            <a:pPr marL="174625" indent="-174625">
              <a:buClr>
                <a:schemeClr val="tx1"/>
              </a:buClr>
              <a:buFont typeface="Arial" pitchFamily="34" charset="0"/>
              <a:buChar char="•"/>
            </a:pPr>
            <a:r>
              <a:rPr lang="hr-HR" sz="2400" dirty="0" smtClean="0"/>
              <a:t>Pravilnik o osnovnoškolskom i srednjoškolskom odgoju i obrazovanju učenika s teškoćama u razvoju (NN, br. 24/15)</a:t>
            </a:r>
          </a:p>
          <a:p>
            <a:pPr marL="174625" indent="-174625">
              <a:buClr>
                <a:schemeClr val="tx1"/>
              </a:buClr>
              <a:buFont typeface="Arial" pitchFamily="34" charset="0"/>
              <a:buChar char="•"/>
            </a:pPr>
            <a:r>
              <a:rPr lang="hr-HR" sz="2400" dirty="0" smtClean="0"/>
              <a:t>Nacionalni kurikulum za osnovnoškolski odgoj i obrazovanje </a:t>
            </a:r>
          </a:p>
          <a:p>
            <a:endParaRPr lang="en-US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anose="020F0502020204030204" pitchFamily="34" charset="0"/>
            </a:endParaRPr>
          </a:p>
          <a:p>
            <a:pPr>
              <a:buFont typeface="Wingdings" pitchFamily="2" charset="2"/>
              <a:buChar char="§"/>
            </a:pPr>
            <a:endParaRPr lang="hr-HR" sz="2400" dirty="0" smtClean="0"/>
          </a:p>
          <a:p>
            <a:pPr>
              <a:buFont typeface="Wingdings" pitchFamily="2" charset="2"/>
              <a:buChar char="§"/>
            </a:pPr>
            <a:endParaRPr lang="hr-HR" sz="2400" dirty="0" smtClean="0"/>
          </a:p>
          <a:p>
            <a:endParaRPr lang="hr-HR" sz="2400" dirty="0" smtClean="0"/>
          </a:p>
          <a:p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anose="020F0502020204030204" pitchFamily="34" charset="0"/>
            </a:endParaRPr>
          </a:p>
          <a:p>
            <a:endParaRPr lang="hr-HR" sz="2400" b="1" dirty="0" smtClean="0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F9F40211-4307-4706-AE59-83AC153FBFF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583348" y="325601"/>
            <a:ext cx="2286920" cy="6145103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705588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007CF805-C4DF-4548-AA08-7997CD55248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BC82E0D7-37D0-4C31-B2DA-233C8F10C9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27546" y="321732"/>
            <a:ext cx="9097524" cy="614897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10E0E3D2-B20A-B5AA-B5B0-10527D2E8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9" y="585216"/>
            <a:ext cx="8069094" cy="1499616"/>
          </a:xfrm>
        </p:spPr>
        <p:txBody>
          <a:bodyPr>
            <a:normAutofit fontScale="90000"/>
          </a:bodyPr>
          <a:lstStyle/>
          <a:p>
            <a:r>
              <a:rPr lang="hr-HR" sz="3200" b="1" dirty="0" smtClean="0"/>
              <a:t>Svrha obrade Osobnih podataka učenika -Pedagoška evidencija i dokumentacija o učenicima</a:t>
            </a:r>
            <a:endParaRPr lang="hr-HR" sz="3200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="" xmlns:a16="http://schemas.microsoft.com/office/drawing/2014/main" id="{1AD3A364-FD48-4C42-B623-DAD0C3ED6B4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02EC139-76E5-42BD-7673-5A0A9EF1B4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7846" y="2121877"/>
            <a:ext cx="8183880" cy="3669324"/>
          </a:xfrm>
        </p:spPr>
        <p:txBody>
          <a:bodyPr vert="horz" lIns="45720" tIns="45720" rIns="45720" bIns="45720" rtlCol="0" anchor="t">
            <a:normAutofit/>
          </a:bodyPr>
          <a:lstStyle/>
          <a:p>
            <a:pPr marL="174625" indent="-174625">
              <a:buClr>
                <a:schemeClr val="tx1"/>
              </a:buClr>
              <a:buFont typeface="Arial" pitchFamily="34" charset="0"/>
              <a:buChar char="•"/>
            </a:pPr>
            <a:r>
              <a:rPr lang="hr-HR" sz="2400" dirty="0" smtClean="0"/>
              <a:t>Školska ustanova/voditelj obrade prikuplja i obrađuje osobne podatke </a:t>
            </a:r>
            <a:r>
              <a:rPr lang="hr-HR" sz="2400" dirty="0" smtClean="0"/>
              <a:t>učenika i njihovih roditelja /skrbnika </a:t>
            </a:r>
            <a:r>
              <a:rPr lang="hr-HR" sz="2400" dirty="0" smtClean="0"/>
              <a:t>u svrhu :</a:t>
            </a:r>
          </a:p>
          <a:p>
            <a:pPr marL="174625" indent="-174625">
              <a:buClr>
                <a:schemeClr val="tx1"/>
              </a:buClr>
              <a:buFont typeface="Arial" pitchFamily="34" charset="0"/>
              <a:buChar char="•"/>
            </a:pPr>
            <a:r>
              <a:rPr lang="hr-HR" sz="2400" dirty="0" smtClean="0"/>
              <a:t>Upisa učenika u školsku ustanovu i ispis učenika</a:t>
            </a:r>
          </a:p>
          <a:p>
            <a:pPr marL="174625" indent="-174625">
              <a:buClr>
                <a:schemeClr val="tx1"/>
              </a:buClr>
              <a:buFont typeface="Arial" pitchFamily="34" charset="0"/>
              <a:buChar char="•"/>
            </a:pPr>
            <a:r>
              <a:rPr lang="hr-HR" sz="2400" dirty="0" smtClean="0"/>
              <a:t>Praćenja nastave  </a:t>
            </a:r>
          </a:p>
          <a:p>
            <a:pPr marL="174625" indent="-174625">
              <a:buClr>
                <a:schemeClr val="tx1"/>
              </a:buClr>
              <a:buFont typeface="Arial" pitchFamily="34" charset="0"/>
              <a:buChar char="•"/>
            </a:pPr>
            <a:r>
              <a:rPr lang="hr-HR" sz="2400" dirty="0" smtClean="0"/>
              <a:t>Ocjenjivanja i uspjeha učenika i izdavanje svjedodžbi</a:t>
            </a:r>
          </a:p>
          <a:p>
            <a:pPr marL="174625" indent="-174625">
              <a:buClr>
                <a:schemeClr val="tx1"/>
              </a:buClr>
              <a:buFont typeface="Arial" pitchFamily="34" charset="0"/>
              <a:buChar char="•"/>
            </a:pPr>
            <a:r>
              <a:rPr lang="hr-HR" sz="2400" dirty="0" smtClean="0"/>
              <a:t>Izricanja pedagoških mjera</a:t>
            </a:r>
          </a:p>
          <a:p>
            <a:endParaRPr lang="en-US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anose="020F0502020204030204" pitchFamily="34" charset="0"/>
            </a:endParaRPr>
          </a:p>
          <a:p>
            <a:pPr>
              <a:buFont typeface="Wingdings" pitchFamily="2" charset="2"/>
              <a:buChar char="§"/>
            </a:pPr>
            <a:endParaRPr lang="hr-HR" sz="2400" dirty="0" smtClean="0"/>
          </a:p>
          <a:p>
            <a:pPr>
              <a:buFont typeface="Wingdings" pitchFamily="2" charset="2"/>
              <a:buChar char="§"/>
            </a:pPr>
            <a:endParaRPr lang="hr-HR" sz="2400" dirty="0" smtClean="0"/>
          </a:p>
          <a:p>
            <a:endParaRPr lang="hr-HR" sz="2400" dirty="0" smtClean="0"/>
          </a:p>
          <a:p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anose="020F0502020204030204" pitchFamily="34" charset="0"/>
            </a:endParaRPr>
          </a:p>
          <a:p>
            <a:endParaRPr lang="hr-HR" sz="2400" b="1" dirty="0" smtClean="0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F9F40211-4307-4706-AE59-83AC153FBFF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583348" y="325601"/>
            <a:ext cx="2286920" cy="6145103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705588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007CF805-C4DF-4548-AA08-7997CD55248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BC82E0D7-37D0-4C31-B2DA-233C8F10C9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27546" y="321732"/>
            <a:ext cx="9097524" cy="614897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10E0E3D2-B20A-B5AA-B5B0-10527D2E8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9" y="585216"/>
            <a:ext cx="8069094" cy="1499616"/>
          </a:xfrm>
        </p:spPr>
        <p:txBody>
          <a:bodyPr>
            <a:normAutofit/>
          </a:bodyPr>
          <a:lstStyle/>
          <a:p>
            <a:r>
              <a:rPr lang="hr-HR" sz="3200" b="1" dirty="0" smtClean="0"/>
              <a:t>PedAGOŠKA </a:t>
            </a:r>
            <a:r>
              <a:rPr lang="hr-HR" sz="3200" b="1" dirty="0" smtClean="0"/>
              <a:t>DOKUMENTACIJA koja sadrži osobne podatke</a:t>
            </a:r>
            <a:endParaRPr lang="hr-HR" sz="3200" b="1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="" xmlns:a16="http://schemas.microsoft.com/office/drawing/2014/main" id="{1AD3A364-FD48-4C42-B623-DAD0C3ED6B4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02EC139-76E5-42BD-7673-5A0A9EF1B4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9" y="2286000"/>
            <a:ext cx="8074151" cy="3862971"/>
          </a:xfrm>
        </p:spPr>
        <p:txBody>
          <a:bodyPr vert="horz" lIns="45720" tIns="45720" rIns="45720" bIns="45720" rtlCol="0" anchor="t">
            <a:normAutofit lnSpcReduction="10000"/>
          </a:bodyPr>
          <a:lstStyle/>
          <a:p>
            <a:pPr marL="174625" indent="-174625">
              <a:buClr>
                <a:schemeClr val="tx1"/>
              </a:buClr>
              <a:buFont typeface="Arial" pitchFamily="34" charset="0"/>
              <a:buChar char="•"/>
            </a:pPr>
            <a:r>
              <a:rPr lang="hr-HR" sz="2400" dirty="0" smtClean="0"/>
              <a:t>Matična knjiga učenika</a:t>
            </a:r>
          </a:p>
          <a:p>
            <a:pPr marL="174625" indent="-174625">
              <a:buClr>
                <a:schemeClr val="tx1"/>
              </a:buClr>
              <a:buFont typeface="Arial" pitchFamily="34" charset="0"/>
              <a:buChar char="•"/>
            </a:pPr>
            <a:r>
              <a:rPr lang="hr-HR" sz="2400" dirty="0" smtClean="0"/>
              <a:t>Razredna knjiga</a:t>
            </a:r>
          </a:p>
          <a:p>
            <a:pPr marL="174625" indent="-174625">
              <a:buClr>
                <a:schemeClr val="tx1"/>
              </a:buClr>
              <a:buFont typeface="Arial" pitchFamily="34" charset="0"/>
              <a:buChar char="•"/>
            </a:pPr>
            <a:r>
              <a:rPr lang="hr-HR" sz="2400" dirty="0" smtClean="0"/>
              <a:t>Dnevnika rada</a:t>
            </a:r>
          </a:p>
          <a:p>
            <a:pPr marL="174625" indent="-174625">
              <a:buClr>
                <a:schemeClr val="tx1"/>
              </a:buClr>
              <a:buFont typeface="Arial" pitchFamily="34" charset="0"/>
              <a:buChar char="•"/>
            </a:pPr>
            <a:r>
              <a:rPr lang="hr-HR" sz="2400" dirty="0" smtClean="0"/>
              <a:t>e-Dnevnik</a:t>
            </a:r>
          </a:p>
          <a:p>
            <a:pPr marL="174625" indent="-174625">
              <a:buClr>
                <a:schemeClr val="tx1"/>
              </a:buClr>
              <a:buFont typeface="Arial" pitchFamily="34" charset="0"/>
              <a:buChar char="•"/>
            </a:pPr>
            <a:r>
              <a:rPr lang="hr-HR" sz="2400" dirty="0" smtClean="0"/>
              <a:t>Imenik učenika</a:t>
            </a:r>
          </a:p>
          <a:p>
            <a:pPr marL="174625" indent="-174625">
              <a:buClr>
                <a:schemeClr val="tx1"/>
              </a:buClr>
              <a:buFont typeface="Arial" pitchFamily="34" charset="0"/>
              <a:buChar char="•"/>
            </a:pPr>
            <a:r>
              <a:rPr lang="hr-HR" sz="2400" dirty="0" smtClean="0"/>
              <a:t>Spomenica škole</a:t>
            </a:r>
          </a:p>
          <a:p>
            <a:pPr marL="174625" indent="-174625">
              <a:buClr>
                <a:schemeClr val="tx1"/>
              </a:buClr>
              <a:buFont typeface="Arial" pitchFamily="34" charset="0"/>
              <a:buChar char="•"/>
            </a:pPr>
            <a:r>
              <a:rPr lang="hr-HR" sz="2400" dirty="0" smtClean="0"/>
              <a:t>Upisnice, ispisnice, prijavnice</a:t>
            </a:r>
          </a:p>
          <a:p>
            <a:pPr marL="174625" indent="-174625">
              <a:buClr>
                <a:schemeClr val="tx1"/>
              </a:buClr>
              <a:buFont typeface="Arial" pitchFamily="34" charset="0"/>
              <a:buChar char="•"/>
            </a:pPr>
            <a:r>
              <a:rPr lang="hr-HR" sz="2400" dirty="0" smtClean="0"/>
              <a:t>e-Matica</a:t>
            </a:r>
          </a:p>
          <a:p>
            <a:pPr>
              <a:buFont typeface="Wingdings" pitchFamily="2" charset="2"/>
              <a:buChar char="§"/>
            </a:pPr>
            <a:endParaRPr lang="hr-HR" sz="2400" dirty="0" smtClean="0"/>
          </a:p>
          <a:p>
            <a:pPr>
              <a:buFont typeface="Wingdings" pitchFamily="2" charset="2"/>
              <a:buChar char="§"/>
            </a:pPr>
            <a:endParaRPr lang="hr-HR" sz="2400" dirty="0" smtClean="0"/>
          </a:p>
          <a:p>
            <a:endParaRPr lang="hr-HR" sz="2400" dirty="0" smtClean="0"/>
          </a:p>
          <a:p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anose="020F0502020204030204" pitchFamily="34" charset="0"/>
            </a:endParaRPr>
          </a:p>
          <a:p>
            <a:endParaRPr lang="hr-HR" sz="2400" b="1" dirty="0" smtClean="0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F9F40211-4307-4706-AE59-83AC153FBFF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583348" y="325601"/>
            <a:ext cx="2286920" cy="6145103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705588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007CF805-C4DF-4548-AA08-7997CD55248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BC82E0D7-37D0-4C31-B2DA-233C8F10C9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27546" y="321732"/>
            <a:ext cx="9097524" cy="614897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10E0E3D2-B20A-B5AA-B5B0-10527D2E8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9" y="585216"/>
            <a:ext cx="8069094" cy="1499616"/>
          </a:xfrm>
        </p:spPr>
        <p:txBody>
          <a:bodyPr>
            <a:normAutofit/>
          </a:bodyPr>
          <a:lstStyle/>
          <a:p>
            <a:r>
              <a:rPr lang="hr-HR" sz="3200" b="1" dirty="0" smtClean="0"/>
              <a:t>Evidencija aktivnosti obrade osobnih podataka</a:t>
            </a:r>
            <a:endParaRPr lang="hr-HR" sz="3200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="" xmlns:a16="http://schemas.microsoft.com/office/drawing/2014/main" id="{1AD3A364-FD48-4C42-B623-DAD0C3ED6B4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02EC139-76E5-42BD-7673-5A0A9EF1B4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9" y="2286000"/>
            <a:ext cx="8074151" cy="3862971"/>
          </a:xfrm>
        </p:spPr>
        <p:txBody>
          <a:bodyPr vert="horz" lIns="45720" tIns="45720" rIns="45720" bIns="45720" rtlCol="0" anchor="t">
            <a:normAutofit fontScale="92500" lnSpcReduction="20000"/>
          </a:bodyPr>
          <a:lstStyle/>
          <a:p>
            <a:pPr marL="174625" indent="-174625">
              <a:buClr>
                <a:schemeClr val="tx1"/>
              </a:buClr>
              <a:buFont typeface="Arial" pitchFamily="34" charset="0"/>
              <a:buChar char="•"/>
            </a:pPr>
            <a:r>
              <a:rPr lang="hr-HR" sz="2400" dirty="0" smtClean="0"/>
              <a:t>Obveza  vođenja evidencija i njihov sadržaj su izrijekom propisani GDPR-om</a:t>
            </a:r>
          </a:p>
          <a:p>
            <a:pPr marL="174625" indent="-174625">
              <a:buClr>
                <a:schemeClr val="tx1"/>
              </a:buClr>
              <a:buFont typeface="Arial" pitchFamily="34" charset="0"/>
              <a:buChar char="•"/>
            </a:pPr>
            <a:r>
              <a:rPr lang="hr-HR" sz="2400" dirty="0" smtClean="0"/>
              <a:t>Sadržaj dokumenta treba sadržavati sljedeće informacije (</a:t>
            </a:r>
            <a:r>
              <a:rPr lang="hr-HR" sz="2400" dirty="0" err="1" smtClean="0"/>
              <a:t>čl</a:t>
            </a:r>
            <a:r>
              <a:rPr lang="hr-HR" sz="2400" dirty="0" smtClean="0"/>
              <a:t>. 30.) :</a:t>
            </a:r>
          </a:p>
          <a:p>
            <a:pPr marL="348361" lvl="1" indent="-174625">
              <a:buClr>
                <a:schemeClr val="bg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hr-HR" sz="2200" dirty="0" smtClean="0"/>
              <a:t>Naziv školske ustanove kao voditelja obrade;</a:t>
            </a:r>
          </a:p>
          <a:p>
            <a:pPr marL="348361" lvl="1" indent="-174625">
              <a:buClr>
                <a:schemeClr val="bg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hr-HR" sz="2200" dirty="0" smtClean="0"/>
              <a:t>Svrhu obrade osobnih podataka;</a:t>
            </a:r>
          </a:p>
          <a:p>
            <a:pPr marL="348361" lvl="1" indent="-174625">
              <a:buClr>
                <a:schemeClr val="bg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hr-HR" sz="2200" dirty="0" smtClean="0"/>
              <a:t>Kategorije ispitanika i kategorije osobnih podataka;</a:t>
            </a:r>
          </a:p>
          <a:p>
            <a:pPr marL="348361" lvl="1" indent="-174625">
              <a:buClr>
                <a:schemeClr val="bg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hr-HR" sz="2200" dirty="0" smtClean="0"/>
              <a:t>Kategorije primatelja osobnih podataka</a:t>
            </a:r>
          </a:p>
          <a:p>
            <a:pPr marL="348361" lvl="1" indent="-174625">
              <a:buClr>
                <a:schemeClr val="bg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hr-HR" sz="2200" dirty="0" smtClean="0"/>
              <a:t>Rokove čuvanja/brisanja osobnih podataka</a:t>
            </a:r>
          </a:p>
          <a:p>
            <a:pPr marL="348361" lvl="1" indent="-174625">
              <a:buClr>
                <a:schemeClr val="bg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hr-HR" sz="2200" dirty="0" smtClean="0"/>
              <a:t>Opis tehničkih i organizacijskih mjera zaštite</a:t>
            </a:r>
          </a:p>
          <a:p>
            <a:pPr marL="348361" lvl="1" indent="-174625">
              <a:buClr>
                <a:schemeClr val="bg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hr-HR" sz="2200" dirty="0" smtClean="0"/>
              <a:t>Prijenos osobnih podataka u treću zemlju ili međunarodnu organizaciju</a:t>
            </a:r>
            <a:r>
              <a:rPr lang="hr-HR" sz="2400" dirty="0" smtClean="0"/>
              <a:t> </a:t>
            </a:r>
          </a:p>
          <a:p>
            <a:pPr>
              <a:buFont typeface="Wingdings" pitchFamily="2" charset="2"/>
              <a:buChar char="§"/>
            </a:pPr>
            <a:endParaRPr lang="hr-HR" sz="2400" dirty="0" smtClean="0"/>
          </a:p>
          <a:p>
            <a:pPr>
              <a:buFont typeface="Wingdings" pitchFamily="2" charset="2"/>
              <a:buChar char="§"/>
            </a:pPr>
            <a:endParaRPr lang="hr-HR" sz="2400" dirty="0" smtClean="0"/>
          </a:p>
          <a:p>
            <a:endParaRPr lang="hr-HR" sz="2400" dirty="0" smtClean="0"/>
          </a:p>
          <a:p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anose="020F0502020204030204" pitchFamily="34" charset="0"/>
            </a:endParaRPr>
          </a:p>
          <a:p>
            <a:endParaRPr lang="hr-HR" sz="2400" b="1" dirty="0" smtClean="0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F9F40211-4307-4706-AE59-83AC153FBFF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583348" y="325601"/>
            <a:ext cx="2286920" cy="6145103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705588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007CF805-C4DF-4548-AA08-7997CD55248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BC82E0D7-37D0-4C31-B2DA-233C8F10C9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27546" y="321732"/>
            <a:ext cx="9097524" cy="614897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10E0E3D2-B20A-B5AA-B5B0-10527D2E8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9" y="585216"/>
            <a:ext cx="8069094" cy="1499616"/>
          </a:xfrm>
        </p:spPr>
        <p:txBody>
          <a:bodyPr>
            <a:normAutofit/>
          </a:bodyPr>
          <a:lstStyle/>
          <a:p>
            <a:r>
              <a:rPr lang="hr-HR" sz="3200" b="1" dirty="0" smtClean="0"/>
              <a:t>Kako zaštititi osobne podatke </a:t>
            </a:r>
            <a:r>
              <a:rPr lang="hr-HR" sz="3200" dirty="0" smtClean="0"/>
              <a:t/>
            </a:r>
            <a:br>
              <a:rPr lang="hr-HR" sz="3200" dirty="0" smtClean="0"/>
            </a:br>
            <a:r>
              <a:rPr lang="hr-HR" sz="3200" b="1" dirty="0" smtClean="0"/>
              <a:t>učenika</a:t>
            </a:r>
            <a:endParaRPr lang="hr-HR" sz="3200" b="1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="" xmlns:a16="http://schemas.microsoft.com/office/drawing/2014/main" id="{1AD3A364-FD48-4C42-B623-DAD0C3ED6B4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02EC139-76E5-42BD-7673-5A0A9EF1B4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9" y="2286000"/>
            <a:ext cx="8074151" cy="3862971"/>
          </a:xfrm>
        </p:spPr>
        <p:txBody>
          <a:bodyPr vert="horz" lIns="45720" tIns="45720" rIns="45720" bIns="45720" rtlCol="0" anchor="t"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hr-HR" sz="2400" dirty="0" smtClean="0"/>
              <a:t>Učenici  kao dobna skupina manje svjesni rizika i posljedica obrade osobnih podataka</a:t>
            </a:r>
          </a:p>
          <a:p>
            <a:r>
              <a:rPr lang="hr-HR" sz="2400" dirty="0" smtClean="0"/>
              <a:t>Ne znaju razlikovati </a:t>
            </a:r>
            <a:r>
              <a:rPr lang="hr-HR" sz="2400" dirty="0" err="1" smtClean="0"/>
              <a:t>rudimentalne</a:t>
            </a:r>
            <a:r>
              <a:rPr lang="hr-HR" sz="2400" dirty="0" smtClean="0"/>
              <a:t> osobne podatke od posebno osjetljivih </a:t>
            </a:r>
            <a:r>
              <a:rPr lang="hr-HR" sz="2400" dirty="0" smtClean="0"/>
              <a:t>kategorija osobnih </a:t>
            </a:r>
            <a:r>
              <a:rPr lang="hr-HR" sz="2400" dirty="0" smtClean="0"/>
              <a:t>podataka </a:t>
            </a:r>
          </a:p>
          <a:p>
            <a:pPr>
              <a:buNone/>
            </a:pPr>
            <a:r>
              <a:rPr lang="hr-HR" sz="2400" dirty="0" smtClean="0"/>
              <a:t> Učenici nisu upoznati kako zaštiti svoje osobne podatke</a:t>
            </a:r>
          </a:p>
          <a:p>
            <a:r>
              <a:rPr lang="hr-HR" sz="2400" dirty="0" smtClean="0"/>
              <a:t>Učenici ne znaju svoja prava u vezi s obradom osobnih podataka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F9F40211-4307-4706-AE59-83AC153FBFF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583348" y="325601"/>
            <a:ext cx="2286920" cy="6145103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705588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007CF805-C4DF-4548-AA08-7997CD55248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BC82E0D7-37D0-4C31-B2DA-233C8F10C9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27546" y="321732"/>
            <a:ext cx="9097524" cy="614897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10E0E3D2-B20A-B5AA-B5B0-10527D2E8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9" y="585216"/>
            <a:ext cx="8069094" cy="1499616"/>
          </a:xfrm>
        </p:spPr>
        <p:txBody>
          <a:bodyPr>
            <a:normAutofit/>
          </a:bodyPr>
          <a:lstStyle/>
          <a:p>
            <a:r>
              <a:rPr lang="hr-HR" sz="3200" b="1" dirty="0" smtClean="0"/>
              <a:t>Kako zaštititi osobne podatke </a:t>
            </a:r>
            <a:r>
              <a:rPr lang="hr-HR" sz="3200" dirty="0" smtClean="0"/>
              <a:t/>
            </a:r>
            <a:br>
              <a:rPr lang="hr-HR" sz="3200" dirty="0" smtClean="0"/>
            </a:br>
            <a:r>
              <a:rPr lang="hr-HR" sz="3200" b="1" dirty="0" smtClean="0"/>
              <a:t>učenika (II)</a:t>
            </a:r>
            <a:endParaRPr lang="hr-HR" sz="3200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="" xmlns:a16="http://schemas.microsoft.com/office/drawing/2014/main" id="{1AD3A364-FD48-4C42-B623-DAD0C3ED6B4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02EC139-76E5-42BD-7673-5A0A9EF1B4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9" y="2286000"/>
            <a:ext cx="8074151" cy="3862971"/>
          </a:xfrm>
        </p:spPr>
        <p:txBody>
          <a:bodyPr vert="horz" lIns="45720" tIns="45720" rIns="45720" bIns="45720" rtlCol="0" anchor="t">
            <a:normAutofit/>
          </a:bodyPr>
          <a:lstStyle/>
          <a:p>
            <a:pPr marL="174625" indent="-174625">
              <a:buClr>
                <a:schemeClr val="tx1"/>
              </a:buClr>
              <a:buFont typeface="Arial" pitchFamily="34" charset="0"/>
              <a:buChar char="•"/>
            </a:pPr>
            <a:r>
              <a:rPr lang="hr-HR" sz="2400" dirty="0" smtClean="0">
                <a:cs typeface="Calibri" panose="020F0502020204030204" pitchFamily="34" charset="0"/>
              </a:rPr>
              <a:t>Vlastita edukacija zaposlenika i učenika o potrebi zaštite osobnih podataka</a:t>
            </a:r>
          </a:p>
          <a:p>
            <a:pPr marL="174625" indent="-174625">
              <a:buClr>
                <a:schemeClr val="tx1"/>
              </a:buClr>
              <a:buFont typeface="Arial" pitchFamily="34" charset="0"/>
              <a:buChar char="•"/>
            </a:pPr>
            <a:r>
              <a:rPr lang="hr-HR" sz="2400" dirty="0" smtClean="0">
                <a:cs typeface="Calibri" panose="020F0502020204030204" pitchFamily="34" charset="0"/>
              </a:rPr>
              <a:t>Cilj edukacije:</a:t>
            </a:r>
          </a:p>
          <a:p>
            <a:pPr marL="1445641" lvl="8" indent="-174625">
              <a:buClr>
                <a:schemeClr val="tx1"/>
              </a:buClr>
              <a:buFont typeface="Arial" pitchFamily="34" charset="0"/>
              <a:buChar char="•"/>
            </a:pPr>
            <a:r>
              <a:rPr lang="hr-HR" sz="2000" dirty="0" smtClean="0">
                <a:cs typeface="Calibri" panose="020F0502020204030204" pitchFamily="34" charset="0"/>
              </a:rPr>
              <a:t>Podizanje razine svijesti o važnosti zaštite osobnih podataka</a:t>
            </a:r>
          </a:p>
          <a:p>
            <a:pPr marL="1445641" lvl="8" indent="-174625">
              <a:buClr>
                <a:schemeClr val="tx1"/>
              </a:buClr>
              <a:buFont typeface="Arial" pitchFamily="34" charset="0"/>
              <a:buChar char="•"/>
            </a:pPr>
            <a:r>
              <a:rPr lang="hr-HR" sz="2000" dirty="0" smtClean="0">
                <a:cs typeface="Calibri" panose="020F0502020204030204" pitchFamily="34" charset="0"/>
              </a:rPr>
              <a:t>Stvaranje kulture zaštite osobnih podataka </a:t>
            </a:r>
          </a:p>
          <a:p>
            <a:pPr marL="1445641" lvl="8" indent="-174625">
              <a:buClr>
                <a:schemeClr val="tx1"/>
              </a:buClr>
              <a:buFont typeface="Arial" pitchFamily="34" charset="0"/>
              <a:buChar char="•"/>
            </a:pPr>
            <a:r>
              <a:rPr lang="hr-HR" sz="2000" dirty="0" smtClean="0">
                <a:cs typeface="Calibri" panose="020F0502020204030204" pitchFamily="34" charset="0"/>
              </a:rPr>
              <a:t>Prenošenje znanja učenicima</a:t>
            </a:r>
          </a:p>
          <a:p>
            <a:pPr marL="1444625" lvl="8" indent="-1444625">
              <a:buClr>
                <a:schemeClr val="tx1"/>
              </a:buClr>
              <a:buNone/>
            </a:pPr>
            <a:endParaRPr lang="hr-HR" sz="2200" dirty="0" smtClean="0">
              <a:cs typeface="Calibri" panose="020F0502020204030204" pitchFamily="34" charset="0"/>
            </a:endParaRPr>
          </a:p>
          <a:p>
            <a:pPr marL="1444625" lvl="8" indent="-1444625">
              <a:buClr>
                <a:schemeClr val="tx1"/>
              </a:buClr>
              <a:buNone/>
            </a:pPr>
            <a:r>
              <a:rPr lang="hr-HR" sz="2200" dirty="0" smtClean="0">
                <a:cs typeface="Calibri" panose="020F0502020204030204" pitchFamily="34" charset="0"/>
              </a:rPr>
              <a:t>Tehničke mjere zaštite /osiguranje sigurnosti i povjerljivosti u </a:t>
            </a:r>
          </a:p>
          <a:p>
            <a:pPr marL="1444625" lvl="8" indent="-1444625">
              <a:buClr>
                <a:schemeClr val="tx1"/>
              </a:buClr>
              <a:buNone/>
            </a:pPr>
            <a:r>
              <a:rPr lang="hr-HR" sz="2200" dirty="0" smtClean="0">
                <a:cs typeface="Calibri" panose="020F0502020204030204" pitchFamily="34" charset="0"/>
              </a:rPr>
              <a:t> obradi osobnih podataka</a:t>
            </a:r>
            <a:endParaRPr lang="en-US" sz="2200" dirty="0" smtClean="0">
              <a:cs typeface="Calibri" panose="020F0502020204030204" pitchFamily="34" charset="0"/>
            </a:endParaRPr>
          </a:p>
          <a:p>
            <a:pPr>
              <a:buFont typeface="Wingdings" pitchFamily="2" charset="2"/>
              <a:buChar char="§"/>
            </a:pPr>
            <a:endParaRPr lang="hr-HR" sz="2400" dirty="0" smtClean="0"/>
          </a:p>
          <a:p>
            <a:pPr>
              <a:buFont typeface="Wingdings" pitchFamily="2" charset="2"/>
              <a:buChar char="§"/>
            </a:pPr>
            <a:endParaRPr lang="hr-HR" sz="2400" dirty="0" smtClean="0"/>
          </a:p>
          <a:p>
            <a:endParaRPr lang="hr-HR" sz="2400" dirty="0" smtClean="0"/>
          </a:p>
          <a:p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anose="020F0502020204030204" pitchFamily="34" charset="0"/>
            </a:endParaRPr>
          </a:p>
          <a:p>
            <a:endParaRPr lang="hr-HR" sz="2400" b="1" dirty="0" smtClean="0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F9F40211-4307-4706-AE59-83AC153FBFF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583348" y="325601"/>
            <a:ext cx="2286920" cy="6145103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705588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1538</TotalTime>
  <Words>2276</Words>
  <Application>Microsoft Office PowerPoint</Application>
  <PresentationFormat>Custom</PresentationFormat>
  <Paragraphs>382</Paragraphs>
  <Slides>36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Integral</vt:lpstr>
      <vt:lpstr>Osobni podaci učenika - obrada od strane školskih ustanova i drugih institucija sukladno GDPR-u</vt:lpstr>
      <vt:lpstr>Osobni podaci učenika-obrada od strane školskih ustanova i drugih institucija sukladno GDPR-u</vt:lpstr>
      <vt:lpstr>PRAVNI TEMELJI/Legitimne osnove ZA OBRADU OSOBNIH PODATAKA UČENIKA prema Gdpr-u (Čl. 6.)</vt:lpstr>
      <vt:lpstr> DRUGI PROPISI KOJI SE PRIMJENJUJU NA obradu osobnih podataka učenika   </vt:lpstr>
      <vt:lpstr>Svrha obrade Osobnih podataka učenika -Pedagoška evidencija i dokumentacija o učenicima</vt:lpstr>
      <vt:lpstr>PedAGOŠKA DOKUMENTACIJA koja sadrži osobne podatke</vt:lpstr>
      <vt:lpstr>Evidencija aktivnosti obrade osobnih podataka</vt:lpstr>
      <vt:lpstr>Kako zaštititi osobne podatke  učenika</vt:lpstr>
      <vt:lpstr>Kako zaštititi osobne podatke  učenika (II)</vt:lpstr>
      <vt:lpstr>Zakonita obrada osobnih podataka učenika</vt:lpstr>
      <vt:lpstr>InformIRANJE O OBRADI OSOBNIH PODATAKA KROZ POLITIKU PRIVATNOSTI </vt:lpstr>
      <vt:lpstr>Informacije koje SE ODNOSE NA OSTVARIVANJE PRAVA Ispitanika</vt:lpstr>
      <vt:lpstr>CILJ javne objave POLITIKE PRIVATNOSTI</vt:lpstr>
      <vt:lpstr>PRUŽANJE INFORMACIJA O DRUGOJ SVRSI OBRADE  </vt:lpstr>
      <vt:lpstr>PRUŽANJE INFORMACIJA O OBRADI OSOBNIH PODATAKA PUTEM TZV. Kolačića (Cookies) </vt:lpstr>
      <vt:lpstr>Legitimna osnova za obradu osobnih podataka putem kolačića (cookies-a)</vt:lpstr>
      <vt:lpstr>Obvezni dokumenti voditelja obrade osobnih podataka</vt:lpstr>
      <vt:lpstr>SIGURNOST OSOBNH PODATAKA-TEHNIČKE I ORGANIZACIJSKE MJERE ZAŠTITE</vt:lpstr>
      <vt:lpstr>Službenik za zaštitu podataka/ karakteristike kvalificiranog službenika</vt:lpstr>
      <vt:lpstr>ZADAĆE SLUŽBENIKA ZA ZAŠTITU PODATAKA</vt:lpstr>
      <vt:lpstr>ZADAĆE SLUŽBENIKA ZA ZAŠTITU PODATAKA (II)</vt:lpstr>
      <vt:lpstr>Povreda OSOBNIH PODATAKA/ Obveza IZVJEŠĆIVANJa NADZORNOG TIJELA</vt:lpstr>
      <vt:lpstr>POSTUPCI OBRADE OSOBNIH PODATAKA/RECENTNA PRAKSA</vt:lpstr>
      <vt:lpstr>POSTUPCI OBRADE OSOBNIH PODATAKA/RECENTNA PRAKSA II</vt:lpstr>
      <vt:lpstr>POSTUPCI OBRADE OSOBNIH PODATAKA/RECENTNA PRAKSA</vt:lpstr>
      <vt:lpstr>POSTUPCI OBRADE OSOBNIH PODATAKA/RECENTNA PRAKSA</vt:lpstr>
      <vt:lpstr>POSTUPCI OBRADE OSOBNIH PODATAKA/RECENTNA PRAKSA</vt:lpstr>
      <vt:lpstr>POSTUPCI OBRADE OSOBNIH PODATAKA/RECENTNA PRAKSA</vt:lpstr>
      <vt:lpstr>POSTUPCI OBRADE OSOBNIH PODATAKA/RECENTNA PRAKSA</vt:lpstr>
      <vt:lpstr>POSTUPCI OBRADE OSOBNIH PODATAKA/RECENTNA PRAKSA</vt:lpstr>
      <vt:lpstr>POSTUPCI OBRADE OSOBNIH PODATAKA/RECENTNA PRAKSA</vt:lpstr>
      <vt:lpstr>POSTUPCI OBRADE OSOBNIH PODATAKA/RECENTNA PRAKSA</vt:lpstr>
      <vt:lpstr>POSTUPCI OBRADE OSOBNIH PODATAKA/RECENTNA PRAKSA</vt:lpstr>
      <vt:lpstr>POSTUPCI OBRADE OSOBNIH PODATAKA/RECENTNA PRAKSA</vt:lpstr>
      <vt:lpstr>POSTUPCI OBRADE OSOBNIH PODATAKA/RECENTNA PRAKSA</vt:lpstr>
      <vt:lpstr>Hvala NA pozornosti !!!!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Branka Bet Radelić</dc:creator>
  <cp:lastModifiedBy>bbet</cp:lastModifiedBy>
  <cp:revision>455</cp:revision>
  <dcterms:created xsi:type="dcterms:W3CDTF">2022-04-08T15:47:26Z</dcterms:created>
  <dcterms:modified xsi:type="dcterms:W3CDTF">2022-04-25T23:29:18Z</dcterms:modified>
</cp:coreProperties>
</file>