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54"/>
  </p:notesMasterIdLst>
  <p:sldIdLst>
    <p:sldId id="320" r:id="rId2"/>
    <p:sldId id="323" r:id="rId3"/>
    <p:sldId id="371" r:id="rId4"/>
    <p:sldId id="331" r:id="rId5"/>
    <p:sldId id="372" r:id="rId6"/>
    <p:sldId id="333" r:id="rId7"/>
    <p:sldId id="334" r:id="rId8"/>
    <p:sldId id="375" r:id="rId9"/>
    <p:sldId id="335" r:id="rId10"/>
    <p:sldId id="337" r:id="rId11"/>
    <p:sldId id="338" r:id="rId12"/>
    <p:sldId id="373" r:id="rId13"/>
    <p:sldId id="374" r:id="rId14"/>
    <p:sldId id="339" r:id="rId15"/>
    <p:sldId id="340" r:id="rId16"/>
    <p:sldId id="341" r:id="rId17"/>
    <p:sldId id="342" r:id="rId18"/>
    <p:sldId id="343" r:id="rId19"/>
    <p:sldId id="376" r:id="rId20"/>
    <p:sldId id="378" r:id="rId21"/>
    <p:sldId id="346" r:id="rId22"/>
    <p:sldId id="347" r:id="rId23"/>
    <p:sldId id="379" r:id="rId24"/>
    <p:sldId id="380" r:id="rId25"/>
    <p:sldId id="353" r:id="rId26"/>
    <p:sldId id="354" r:id="rId27"/>
    <p:sldId id="358" r:id="rId28"/>
    <p:sldId id="359" r:id="rId29"/>
    <p:sldId id="396" r:id="rId30"/>
    <p:sldId id="403" r:id="rId31"/>
    <p:sldId id="397" r:id="rId32"/>
    <p:sldId id="969" r:id="rId33"/>
    <p:sldId id="381" r:id="rId34"/>
    <p:sldId id="1088" r:id="rId35"/>
    <p:sldId id="1084" r:id="rId36"/>
    <p:sldId id="1041" r:id="rId37"/>
    <p:sldId id="1053" r:id="rId38"/>
    <p:sldId id="1106" r:id="rId39"/>
    <p:sldId id="1067" r:id="rId40"/>
    <p:sldId id="1069" r:id="rId41"/>
    <p:sldId id="1122" r:id="rId42"/>
    <p:sldId id="1044" r:id="rId43"/>
    <p:sldId id="1092" r:id="rId44"/>
    <p:sldId id="1052" r:id="rId45"/>
    <p:sldId id="1121" r:id="rId46"/>
    <p:sldId id="1103" r:id="rId47"/>
    <p:sldId id="1127" r:id="rId48"/>
    <p:sldId id="850" r:id="rId49"/>
    <p:sldId id="1109" r:id="rId50"/>
    <p:sldId id="590" r:id="rId51"/>
    <p:sldId id="1149" r:id="rId52"/>
    <p:sldId id="1150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26" autoAdjust="0"/>
    <p:restoredTop sz="94660"/>
  </p:normalViewPr>
  <p:slideViewPr>
    <p:cSldViewPr>
      <p:cViewPr varScale="1">
        <p:scale>
          <a:sx n="60" d="100"/>
          <a:sy n="60" d="100"/>
        </p:scale>
        <p:origin x="1277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5C863-FD37-4BEF-9E46-45CF19D7BC67}" type="datetimeFigureOut">
              <a:rPr lang="hr-HR" smtClean="0"/>
              <a:pPr/>
              <a:t>03.10.2022.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446C8-9D44-4A8A-977A-DBF996069F2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53318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848600" cy="2462113"/>
          </a:xfrm>
        </p:spPr>
        <p:txBody>
          <a:bodyPr anchor="ctr">
            <a:noAutofit/>
          </a:bodyPr>
          <a:lstStyle>
            <a:lvl1pPr algn="ctr">
              <a:defRPr sz="5400" cap="all" baseline="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2732112"/>
          </a:xfrm>
        </p:spPr>
        <p:txBody>
          <a:bodyPr/>
          <a:lstStyle>
            <a:lvl1pPr marL="0" indent="0" algn="l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4" name="Slik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888" y="6521440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457200" y="1600200"/>
            <a:ext cx="8229600" cy="4636008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10800000">
            <a:off x="445305" y="476672"/>
            <a:ext cx="2057400" cy="5759536"/>
          </a:xfrm>
        </p:spPr>
        <p:txBody>
          <a:bodyPr vert="eaVert" anchor="b"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2699792" y="476672"/>
            <a:ext cx="6019800" cy="5759536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08721"/>
            <a:ext cx="7772400" cy="2448272"/>
          </a:xfrm>
        </p:spPr>
        <p:txBody>
          <a:bodyPr anchor="ctr">
            <a:normAutofit/>
          </a:bodyPr>
          <a:lstStyle>
            <a:lvl1pPr algn="ctr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73016"/>
            <a:ext cx="7772400" cy="2554035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11" name="Slika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  <a:lvl2pPr>
              <a:defRPr sz="2800">
                <a:solidFill>
                  <a:srgbClr val="002060"/>
                </a:solidFill>
              </a:defRPr>
            </a:lvl2pPr>
            <a:lvl3pPr>
              <a:defRPr sz="2400">
                <a:solidFill>
                  <a:srgbClr val="002060"/>
                </a:solidFill>
              </a:defRPr>
            </a:lvl3pPr>
            <a:lvl4pPr>
              <a:defRPr sz="2000">
                <a:solidFill>
                  <a:srgbClr val="002060"/>
                </a:solidFill>
              </a:defRPr>
            </a:lvl4pPr>
            <a:lvl5pPr>
              <a:defRPr sz="2000">
                <a:solidFill>
                  <a:srgbClr val="00206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18288"/>
            <a:ext cx="7776864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6416" y="18288"/>
            <a:ext cx="72008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fld id="{D2E57653-3E58-4892-A7ED-712530ACC6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100392" y="6492875"/>
            <a:ext cx="10436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EE666-E7FC-4792-A216-299238F92772}" type="datetimeFigureOut">
              <a:rPr lang="hr-HR" smtClean="0"/>
              <a:pPr/>
              <a:t>03.10.2022.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2F73-A119-44FC-B806-EE081A1D00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848600" cy="3600400"/>
          </a:xfrm>
        </p:spPr>
        <p:txBody>
          <a:bodyPr/>
          <a:lstStyle/>
          <a:p>
            <a:br>
              <a:rPr lang="hr-HR" sz="4000" dirty="0"/>
            </a:br>
            <a:r>
              <a:rPr lang="pl-PL" sz="4800" dirty="0"/>
              <a:t>prijevoz i materijalna prava prema TKU za javne službe </a:t>
            </a:r>
            <a:br>
              <a:rPr lang="pl-PL" sz="4800" dirty="0"/>
            </a:br>
            <a:r>
              <a:rPr lang="pl-PL" sz="4800" dirty="0"/>
              <a:t>2022-2026.</a:t>
            </a:r>
            <a:br>
              <a:rPr lang="pl-PL" sz="4800" dirty="0"/>
            </a:br>
            <a:r>
              <a:rPr lang="pl-PL" sz="4800" dirty="0"/>
              <a:t> </a:t>
            </a:r>
            <a:br>
              <a:rPr lang="hr-HR" sz="4000" dirty="0"/>
            </a:br>
            <a:endParaRPr lang="hr-HR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D3EDEA-EE54-4354-BB7D-FB5CF2164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797152"/>
            <a:ext cx="7846640" cy="1512168"/>
          </a:xfrm>
        </p:spPr>
        <p:txBody>
          <a:bodyPr>
            <a:normAutofit/>
          </a:bodyPr>
          <a:lstStyle/>
          <a:p>
            <a:pPr algn="ctr"/>
            <a:r>
              <a:rPr lang="hr-HR" dirty="0"/>
              <a:t>dr. sc. Marija Zuber,</a:t>
            </a:r>
          </a:p>
          <a:p>
            <a:pPr algn="ctr"/>
            <a:r>
              <a:rPr lang="hr-HR" dirty="0"/>
              <a:t>savjetnica-urednica HZ RIF</a:t>
            </a:r>
          </a:p>
          <a:p>
            <a:pPr algn="ctr"/>
            <a:r>
              <a:rPr lang="hr-HR" dirty="0"/>
              <a:t>Bol na Braču, 5. listopada 2022.</a:t>
            </a:r>
          </a:p>
        </p:txBody>
      </p:sp>
    </p:spTree>
    <p:extLst>
      <p:ext uri="{BB962C8B-B14F-4D97-AF65-F5344CB8AC3E}">
        <p14:creationId xmlns:p14="http://schemas.microsoft.com/office/powerpoint/2010/main" val="195847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60B81-EA30-4EB7-BA83-8AEE95197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44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600" dirty="0"/>
              <a:t>Zaposlenici s navršenih </a:t>
            </a:r>
            <a:r>
              <a:rPr lang="hr-HR" sz="3600" dirty="0">
                <a:solidFill>
                  <a:srgbClr val="FF0000"/>
                </a:solidFill>
              </a:rPr>
              <a:t>58 godina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CA729-6ED5-4534-85D8-85433E156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Pravo na naknadu troškova </a:t>
            </a:r>
            <a:r>
              <a:rPr lang="hr-HR" b="1" dirty="0"/>
              <a:t>kupljene karte</a:t>
            </a:r>
            <a:r>
              <a:rPr lang="hr-HR" dirty="0"/>
              <a:t> za prijevoz</a:t>
            </a:r>
          </a:p>
          <a:p>
            <a:r>
              <a:rPr lang="hr-HR" dirty="0"/>
              <a:t>Uvjeti: </a:t>
            </a:r>
          </a:p>
          <a:p>
            <a:pPr marL="357188" indent="-357188">
              <a:buFont typeface="+mj-lt"/>
              <a:buAutoNum type="arabicPeriod"/>
            </a:pPr>
            <a:r>
              <a:rPr lang="hr-HR" dirty="0"/>
              <a:t>na relaciji kojom dolaze na posao mora postoji javni prijevoz</a:t>
            </a:r>
          </a:p>
          <a:p>
            <a:pPr marL="357188" indent="-357188">
              <a:buFont typeface="+mj-lt"/>
              <a:buAutoNum type="arabicPeriod"/>
            </a:pPr>
            <a:r>
              <a:rPr lang="hr-HR" dirty="0"/>
              <a:t>moraju dokazati da su kupili kartu javnog prijevoza</a:t>
            </a:r>
          </a:p>
          <a:p>
            <a:pPr marL="0" indent="0">
              <a:buNone/>
            </a:pPr>
            <a:r>
              <a:rPr lang="hr-HR" dirty="0"/>
              <a:t>NAKNADA: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hr-HR" dirty="0"/>
              <a:t>ako postoji mogućnost kupnje godišnje karte poslodavac će im nadoknaditi cijenu kupljene godišnju karte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hr-HR" dirty="0"/>
              <a:t>ako ne postoji mogućnost kupnje godišnje karte, poslodavac će im nadoknaditi kupljenu mjesečnu kartu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hr-HR" dirty="0"/>
              <a:t>ako ni ta mogućnost ne postoji, poslodavac će im nadoknaditi cijenu pojedinačne karte</a:t>
            </a:r>
          </a:p>
          <a:p>
            <a:r>
              <a:rPr lang="hr-HR" b="1" dirty="0"/>
              <a:t>Oni ne mogu ostvariti pravo na naknadu u visini 1,35 kn po prijeđenom km.</a:t>
            </a:r>
          </a:p>
          <a:p>
            <a:pPr marL="0" indent="0">
              <a:buNone/>
            </a:pPr>
            <a:r>
              <a:rPr lang="hr-HR" i="1" u="sng" dirty="0"/>
              <a:t>Pitanje: </a:t>
            </a:r>
            <a:r>
              <a:rPr lang="hr-HR" dirty="0"/>
              <a:t>Imaju li pravo na naknadu za prijevoz od prvog dana nakon navršenih 58 godina ili od prvog mjeseca iza mjeseca koji slijedi nakon što su navršili 58 godina?</a:t>
            </a:r>
            <a:endParaRPr lang="hr-HR" i="1" u="sng" dirty="0"/>
          </a:p>
        </p:txBody>
      </p:sp>
    </p:spTree>
    <p:extLst>
      <p:ext uri="{BB962C8B-B14F-4D97-AF65-F5344CB8AC3E}">
        <p14:creationId xmlns:p14="http://schemas.microsoft.com/office/powerpoint/2010/main" val="110519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9FEC2-6D5D-4464-9D4D-631488140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Zaposlenici koji stanuju na udaljenosti većoj od 100 km – NIJE IZMIJENJENO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2D357-A28C-4094-BF34-5ECE6719C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Pravo na naknadu za prijevoz za cijelu relaciju puta, tj. i za udaljenost veću od 100 km na temelju </a:t>
            </a:r>
            <a:r>
              <a:rPr lang="hr-HR" b="1" dirty="0"/>
              <a:t>odluke nadležnog ministra</a:t>
            </a:r>
          </a:p>
          <a:p>
            <a:r>
              <a:rPr lang="hr-HR" dirty="0"/>
              <a:t>Tko upućuje zahtjev nadležnom ministru: poslodavac (ustanova javne službe)</a:t>
            </a:r>
          </a:p>
          <a:p>
            <a:r>
              <a:rPr lang="hr-HR" dirty="0"/>
              <a:t>Nadležni ministar: ministar u čijem djelokrugu je ustanova javne službe u kojoj zaposlenik radi</a:t>
            </a:r>
          </a:p>
          <a:p>
            <a:r>
              <a:rPr lang="hr-HR" dirty="0"/>
              <a:t>Ako nadležni ministar u roku </a:t>
            </a:r>
            <a:r>
              <a:rPr lang="hr-HR" b="1" dirty="0"/>
              <a:t>90 dana </a:t>
            </a:r>
            <a:r>
              <a:rPr lang="hr-HR" dirty="0"/>
              <a:t>od uredno zaprimljenog zahtjeva ne donese odluku -  smatrati će se da je dao prešutnu suglasnost</a:t>
            </a:r>
          </a:p>
          <a:p>
            <a:r>
              <a:rPr lang="hr-HR" dirty="0"/>
              <a:t>U razdoblju dok se čeka odluka nadležnog ministra, zaposlenik ima pravo na naknadu za relaciju puta do 100 km</a:t>
            </a:r>
          </a:p>
          <a:p>
            <a:r>
              <a:rPr lang="hr-HR" dirty="0"/>
              <a:t>Ovisno o odluci nadležnog ministra odnosno proteku roka od 90 dana, poslodavac je dužan radniku isplatiti razliku neisplaćene naknade za prijevoz</a:t>
            </a:r>
          </a:p>
        </p:txBody>
      </p:sp>
    </p:spTree>
    <p:extLst>
      <p:ext uri="{BB962C8B-B14F-4D97-AF65-F5344CB8AC3E}">
        <p14:creationId xmlns:p14="http://schemas.microsoft.com/office/powerpoint/2010/main" val="182318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EB75E-EA54-75EF-39D8-B243FA619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931" y="381000"/>
            <a:ext cx="8229600" cy="1245366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>Promjena prebivališta/boravišta zaposlenih koji putuju na udaljenosti preko 100 km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E9F4C-9034-AE99-A0D8-8CD3C04F3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b="1" dirty="0">
                <a:solidFill>
                  <a:srgbClr val="FF0000"/>
                </a:solidFill>
              </a:rPr>
              <a:t>NOVO:</a:t>
            </a:r>
          </a:p>
          <a:p>
            <a:r>
              <a:rPr lang="hr-HR" dirty="0"/>
              <a:t>Stroža pravila za zaposlenike koji putuju na udaljenosti većoj od 100 km</a:t>
            </a:r>
          </a:p>
          <a:p>
            <a:r>
              <a:rPr lang="hr-HR" dirty="0"/>
              <a:t>Ako zaposlenik tijekom trajanja radnog odnosa bez objektivno opravdanog razloga promijeni prebivalište/boravište sadržano kao bitan sastojak ugovora o radu i o razlogu promjene ne priloži dokaz, nema pravo na naknadu prema čl. 65. st. 5. i 6. </a:t>
            </a:r>
          </a:p>
          <a:p>
            <a:pPr marL="0" indent="0">
              <a:buNone/>
            </a:pPr>
            <a:r>
              <a:rPr lang="hr-HR" dirty="0"/>
              <a:t>OPRAVDANI RAZLOZI – treba ih dokumentirati:</a:t>
            </a:r>
          </a:p>
          <a:p>
            <a:pPr marL="623888" indent="-449263">
              <a:buFont typeface="Wingdings" panose="05000000000000000000" pitchFamily="2" charset="2"/>
              <a:buChar char="ü"/>
            </a:pPr>
            <a:r>
              <a:rPr lang="hr-HR" dirty="0"/>
              <a:t>sklapanje bračne, izvanbračne i partnerske zajednice</a:t>
            </a:r>
          </a:p>
          <a:p>
            <a:pPr marL="623888" indent="-449263">
              <a:buFont typeface="Wingdings" panose="05000000000000000000" pitchFamily="2" charset="2"/>
              <a:buChar char="ü"/>
            </a:pPr>
            <a:r>
              <a:rPr lang="hr-HR" dirty="0"/>
              <a:t>spajanje obitelji</a:t>
            </a:r>
          </a:p>
          <a:p>
            <a:pPr marL="623888" indent="-449263">
              <a:buFont typeface="Wingdings" panose="05000000000000000000" pitchFamily="2" charset="2"/>
              <a:buChar char="ü"/>
            </a:pPr>
            <a:r>
              <a:rPr lang="hr-HR" dirty="0"/>
              <a:t>propisana skrb o članu obitelji </a:t>
            </a:r>
          </a:p>
          <a:p>
            <a:pPr marL="623888" indent="-449263">
              <a:buFont typeface="Wingdings" panose="05000000000000000000" pitchFamily="2" charset="2"/>
              <a:buChar char="ü"/>
            </a:pPr>
            <a:r>
              <a:rPr lang="hr-HR" dirty="0"/>
              <a:t>i drugi razlozi</a:t>
            </a:r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TUMAČENJE POVJERENSTVA: </a:t>
            </a:r>
            <a:r>
              <a:rPr lang="hr-HR" dirty="0"/>
              <a:t>razvod braka je opravdan razlog</a:t>
            </a:r>
          </a:p>
        </p:txBody>
      </p:sp>
    </p:spTree>
    <p:extLst>
      <p:ext uri="{BB962C8B-B14F-4D97-AF65-F5344CB8AC3E}">
        <p14:creationId xmlns:p14="http://schemas.microsoft.com/office/powerpoint/2010/main" val="402720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F6AD-7E15-DF62-089E-C630BE5B6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7448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>Promjena prebivališta/boravišta zaposlenika kojemu je bila odobrena naknada za udaljenost preko 100 km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367F5-DF41-4761-133F-4E18B7EF4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16152"/>
          </a:xfrm>
        </p:spPr>
        <p:txBody>
          <a:bodyPr/>
          <a:lstStyle/>
          <a:p>
            <a:pPr marL="0" indent="0">
              <a:buNone/>
            </a:pPr>
            <a:endParaRPr lang="hr-HR" dirty="0"/>
          </a:p>
          <a:p>
            <a:r>
              <a:rPr lang="hr-HR" dirty="0"/>
              <a:t>Ako nema dokaza za opravdanu promjenu prebivališta ili boravišta, a zaposleniku je prije promjene bilo odobreno korištenje naknade za udaljenost veću od 100 km – </a:t>
            </a:r>
            <a:r>
              <a:rPr lang="hr-HR" b="1" dirty="0"/>
              <a:t>zadržava pravo na naknadu u punom iznosu</a:t>
            </a:r>
            <a:r>
              <a:rPr lang="hr-HR" dirty="0"/>
              <a:t>, kako mu je bilo odobreno</a:t>
            </a:r>
          </a:p>
        </p:txBody>
      </p:sp>
    </p:spTree>
    <p:extLst>
      <p:ext uri="{BB962C8B-B14F-4D97-AF65-F5344CB8AC3E}">
        <p14:creationId xmlns:p14="http://schemas.microsoft.com/office/powerpoint/2010/main" val="186367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34215-D018-45C9-9D8F-13337D00D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3200" dirty="0"/>
              <a:t>Visina naknade za zaposlenike koji </a:t>
            </a:r>
            <a:r>
              <a:rPr lang="hr-HR" sz="3200" u="sng" dirty="0"/>
              <a:t>mogu koristiti </a:t>
            </a:r>
            <a:r>
              <a:rPr lang="hr-HR" sz="3200" dirty="0"/>
              <a:t>organizirani prijevoz – NIJE IZMIJENJENO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23B62-850A-4A48-82BC-ADFE0DFE3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ZA MJESNI I ZA MEĐUMJESNI PRIJEVOZ:</a:t>
            </a:r>
          </a:p>
          <a:p>
            <a:r>
              <a:rPr lang="hr-HR" dirty="0"/>
              <a:t>u visini cijene javnog prijevoza, kumulativno za mjesni i za međumjesni</a:t>
            </a:r>
          </a:p>
          <a:p>
            <a:r>
              <a:rPr lang="hr-HR" dirty="0"/>
              <a:t>neovisno o tome koriste li ga ili ne koriste</a:t>
            </a:r>
          </a:p>
          <a:p>
            <a:r>
              <a:rPr lang="hr-HR" dirty="0"/>
              <a:t>bez umanjivanja naknade, u punom iznosu</a:t>
            </a:r>
          </a:p>
          <a:p>
            <a:pPr marL="0" indent="0">
              <a:buNone/>
            </a:pPr>
            <a:r>
              <a:rPr lang="hr-HR" dirty="0"/>
              <a:t>KOJI IZNOS NAKNADE?</a:t>
            </a:r>
          </a:p>
          <a:p>
            <a:pPr lvl="0"/>
            <a:r>
              <a:rPr lang="hr-HR" dirty="0"/>
              <a:t>ako postoji mogućnost kupnje godišnje karte na naknadu troška godišnje karte – svaki mjesec u visini 1/12 cijene godišnje karte</a:t>
            </a:r>
          </a:p>
          <a:p>
            <a:pPr lvl="0"/>
            <a:r>
              <a:rPr lang="hr-HR" dirty="0"/>
              <a:t>ako ne postoji mogućnost kupnje godišnje karte na naknadu troška mjesečne karte</a:t>
            </a:r>
          </a:p>
          <a:p>
            <a:pPr lvl="0"/>
            <a:r>
              <a:rPr lang="hr-HR" dirty="0"/>
              <a:t>ako ne postoji mogućnost kupnje godišnje ili mjesečne karte, na naknadu troška pojedinačne karte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95002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981C5-9360-4B8C-A55A-CB431DC0D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dirty="0"/>
              <a:t>Više javnih prijevoznika na istoj relaciji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89348-8D5F-4C23-959E-3696475B5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>
                <a:solidFill>
                  <a:srgbClr val="FF0000"/>
                </a:solidFill>
              </a:rPr>
              <a:t>NOVO:</a:t>
            </a:r>
          </a:p>
          <a:p>
            <a:r>
              <a:rPr lang="hr-HR" dirty="0"/>
              <a:t>Ako je javni prijevoz organiziran od strane više prijevoznika koji prometuju na istoj relaciji, naknada se isplaćuje </a:t>
            </a:r>
            <a:r>
              <a:rPr lang="hr-HR" b="1" dirty="0"/>
              <a:t>u visini koja je povoljnija za poslodavca</a:t>
            </a:r>
          </a:p>
          <a:p>
            <a:pPr marL="0" indent="0">
              <a:buNone/>
            </a:pPr>
            <a:r>
              <a:rPr lang="hr-HR" sz="2000" i="1" u="sng" dirty="0"/>
              <a:t>Napomena:</a:t>
            </a:r>
          </a:p>
          <a:p>
            <a:pPr marL="0" indent="0">
              <a:buNone/>
            </a:pPr>
            <a:r>
              <a:rPr lang="hr-HR" sz="2000" dirty="0"/>
              <a:t>U prethodnom TKU je bilo određeno:</a:t>
            </a:r>
          </a:p>
          <a:p>
            <a:r>
              <a:rPr lang="hr-HR" sz="2000" dirty="0"/>
              <a:t>ako </a:t>
            </a:r>
            <a:r>
              <a:rPr lang="hr-HR" sz="2000" u="sng" dirty="0"/>
              <a:t>koristi javni prijevoz </a:t>
            </a:r>
            <a:r>
              <a:rPr lang="hr-HR" sz="2000" b="1" dirty="0"/>
              <a:t>-</a:t>
            </a:r>
            <a:r>
              <a:rPr lang="hr-HR" sz="2000" dirty="0"/>
              <a:t> pravo na naknadu troškova u visini godišnje, mjesečne odnosno pojedinačne karte onog prijevoznog sredstva kojega koristi (čl. 66. st. 7.)</a:t>
            </a:r>
          </a:p>
          <a:p>
            <a:r>
              <a:rPr lang="hr-HR" sz="2000" dirty="0"/>
              <a:t>ako </a:t>
            </a:r>
            <a:r>
              <a:rPr lang="hr-HR" sz="2000" u="sng" dirty="0"/>
              <a:t>ne koristi javni prijevoz </a:t>
            </a:r>
            <a:r>
              <a:rPr lang="hr-HR" sz="2000" b="1" dirty="0"/>
              <a:t>- </a:t>
            </a:r>
            <a:r>
              <a:rPr lang="hr-HR" sz="2000" dirty="0"/>
              <a:t>ima pravo na naknadu u visini cijene prijevoza koja je za poslodavca najpovoljnija (čl. 66. st. 10.).</a:t>
            </a:r>
          </a:p>
        </p:txBody>
      </p:sp>
    </p:spTree>
    <p:extLst>
      <p:ext uri="{BB962C8B-B14F-4D97-AF65-F5344CB8AC3E}">
        <p14:creationId xmlns:p14="http://schemas.microsoft.com/office/powerpoint/2010/main" val="300901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B4E9D-F5B0-47E5-AB29-317C899C2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Zaposlenici koji ne mogu koristiti javni prijevoz </a:t>
            </a:r>
            <a:br>
              <a:rPr lang="hr-HR" dirty="0"/>
            </a:br>
            <a:r>
              <a:rPr lang="hr-HR" dirty="0"/>
              <a:t>- NIJE IZMIJENJENO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09556-4378-4FA3-965E-8480D79C0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32176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Jedan od dva moguća razloga:</a:t>
            </a:r>
          </a:p>
          <a:p>
            <a:pPr marL="457200" lvl="0" indent="-457200">
              <a:buFont typeface="+mj-lt"/>
              <a:buAutoNum type="arabicPeriod"/>
            </a:pPr>
            <a:r>
              <a:rPr lang="hr-HR" dirty="0"/>
              <a:t>nema javnog prijevoza, tj. ako na određenim relacijama ne prometuju javni prijevoznici, ili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na određenoj relaciji postoji javni prijevoz, ali je vozni red takav da zaposleniku ne omogućava redoviti dolazak na posao i odlazak s posla – u tom se slučaju smatra da </a:t>
            </a:r>
            <a:r>
              <a:rPr lang="hr-HR" u="sng" dirty="0"/>
              <a:t>za odnosnog zaposlenika nema organiziranog javnog prijevoza</a:t>
            </a:r>
          </a:p>
        </p:txBody>
      </p:sp>
    </p:spTree>
    <p:extLst>
      <p:ext uri="{BB962C8B-B14F-4D97-AF65-F5344CB8AC3E}">
        <p14:creationId xmlns:p14="http://schemas.microsoft.com/office/powerpoint/2010/main" val="276694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5F515-1A9C-437F-9755-362E35844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Kada se smatra da postojeći javni prijevoz nije organiziran – NIJE IZMIJENJENO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2FB91-21C4-4397-AC1F-0E5C9581A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Ako zaposleniku </a:t>
            </a:r>
            <a:r>
              <a:rPr lang="hr-HR" b="1" dirty="0"/>
              <a:t>za sve njegove radne dane </a:t>
            </a:r>
            <a:r>
              <a:rPr lang="hr-HR" dirty="0"/>
              <a:t>ne omogućava redoviti dolazak na posao i povratak s posla </a:t>
            </a:r>
          </a:p>
          <a:p>
            <a:r>
              <a:rPr lang="hr-HR" dirty="0"/>
              <a:t>Smatra se da </a:t>
            </a:r>
            <a:r>
              <a:rPr lang="hr-HR" b="1" dirty="0"/>
              <a:t>NIJE</a:t>
            </a:r>
            <a:r>
              <a:rPr lang="hr-HR" dirty="0"/>
              <a:t> omogućen redoviti dolazak na posao i odlazak s posla ako je vozni red organiziran na način da :</a:t>
            </a:r>
          </a:p>
          <a:p>
            <a:pPr marL="625475" indent="-357188">
              <a:buFont typeface="Wingdings" panose="05000000000000000000" pitchFamily="2" charset="2"/>
              <a:buChar char="ü"/>
            </a:pPr>
            <a:r>
              <a:rPr lang="hr-HR" dirty="0"/>
              <a:t>vrijeme čekanja od dolaska u mjesto rada do početka radnog vremena zaposlenika te vrijeme čekanja od završetka radnog vremena do polaska redovite linije prema prebivalištu odnosno boravištu zaposlenika, prelazi 45 minuta</a:t>
            </a:r>
          </a:p>
          <a:p>
            <a:pPr marL="625475" indent="-357188">
              <a:buFont typeface="Wingdings" panose="05000000000000000000" pitchFamily="2" charset="2"/>
              <a:buChar char="ü"/>
            </a:pPr>
            <a:r>
              <a:rPr lang="hr-HR" dirty="0"/>
              <a:t>u slučaju potrebe za presjedanjem, ako je vrijeme čekanja između dvije linije javnog prijevoza duže od 30 minuta</a:t>
            </a:r>
          </a:p>
          <a:p>
            <a:pPr marL="623888" indent="-361950">
              <a:buNone/>
            </a:pPr>
            <a:r>
              <a:rPr lang="hr-HR" dirty="0"/>
              <a:t>      </a:t>
            </a:r>
            <a:r>
              <a:rPr lang="hr-HR" dirty="0">
                <a:solidFill>
                  <a:srgbClr val="FF0000"/>
                </a:solidFill>
              </a:rPr>
              <a:t>TUMAČENJE POVJERENSTVA</a:t>
            </a:r>
            <a:r>
              <a:rPr lang="hr-HR" dirty="0"/>
              <a:t>: ako treba presjedati dva puta, 30 minuta se odnosi na zbrojeno čekanje za oba presjedanja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3557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8DA0E-DEE6-4AB0-89EF-6567C96F0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43136"/>
          </a:xfrm>
        </p:spPr>
        <p:txBody>
          <a:bodyPr>
            <a:noAutofit/>
          </a:bodyPr>
          <a:lstStyle/>
          <a:p>
            <a:pPr algn="ctr"/>
            <a:r>
              <a:rPr lang="hr-HR" sz="3600" dirty="0"/>
              <a:t>Visina naknade za zaposlenika za kojega nema organiziranog javnog prijevoza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05C7A-98BE-471E-89CB-7E478CC75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32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U dva slučaja: </a:t>
            </a:r>
          </a:p>
          <a:p>
            <a:pPr marL="0" indent="0">
              <a:buNone/>
            </a:pPr>
            <a:r>
              <a:rPr lang="hr-HR" dirty="0"/>
              <a:t>1. ne postoji javni prijevoz</a:t>
            </a:r>
          </a:p>
          <a:p>
            <a:pPr marL="268288" indent="-268288">
              <a:buNone/>
            </a:pPr>
            <a:r>
              <a:rPr lang="hr-HR" dirty="0"/>
              <a:t>2. postoji javni prijevoz, ali se za odnosnog zaposlenika smatra da nije organiziran</a:t>
            </a:r>
          </a:p>
          <a:p>
            <a:pPr marL="268288" indent="-268288" algn="ctr">
              <a:buNone/>
            </a:pPr>
            <a:endParaRPr lang="hr-HR" b="1" dirty="0"/>
          </a:p>
          <a:p>
            <a:pPr marL="0" lvl="0" indent="0" algn="ctr">
              <a:buNone/>
            </a:pPr>
            <a:r>
              <a:rPr lang="hr-HR" dirty="0"/>
              <a:t>naknadu troškova prijevoza u visini od </a:t>
            </a:r>
            <a:r>
              <a:rPr lang="hr-HR" b="1" dirty="0"/>
              <a:t>1,35 kn </a:t>
            </a:r>
            <a:r>
              <a:rPr lang="hr-HR" dirty="0"/>
              <a:t>po prijeđenom kilometru </a:t>
            </a:r>
          </a:p>
          <a:p>
            <a:pPr marL="0" lvl="0" indent="0" algn="ctr">
              <a:buNone/>
            </a:pPr>
            <a:r>
              <a:rPr lang="hr-HR" dirty="0"/>
              <a:t>NOVO: </a:t>
            </a:r>
            <a:r>
              <a:rPr lang="hr-HR" b="1" dirty="0">
                <a:solidFill>
                  <a:srgbClr val="FF0000"/>
                </a:solidFill>
              </a:rPr>
              <a:t>od 1. listopada 1,25 kn po km</a:t>
            </a:r>
          </a:p>
          <a:p>
            <a:endParaRPr lang="hr-HR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41D34C7-3F81-4E73-9D0E-1AE693CA2F4B}"/>
              </a:ext>
            </a:extLst>
          </p:cNvPr>
          <p:cNvCxnSpPr/>
          <p:nvPr/>
        </p:nvCxnSpPr>
        <p:spPr>
          <a:xfrm>
            <a:off x="457199" y="3717032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C49D910-A0E2-4B37-A641-FED874EC8BCD}"/>
              </a:ext>
            </a:extLst>
          </p:cNvPr>
          <p:cNvCxnSpPr/>
          <p:nvPr/>
        </p:nvCxnSpPr>
        <p:spPr>
          <a:xfrm>
            <a:off x="457199" y="5301208"/>
            <a:ext cx="8291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E9275CF-AFF7-45E5-ACC2-867EE9F89DC1}"/>
              </a:ext>
            </a:extLst>
          </p:cNvPr>
          <p:cNvCxnSpPr/>
          <p:nvPr/>
        </p:nvCxnSpPr>
        <p:spPr>
          <a:xfrm>
            <a:off x="478970" y="3717032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84B1EC6-DF52-45D1-8A0E-9138F9D25CCA}"/>
              </a:ext>
            </a:extLst>
          </p:cNvPr>
          <p:cNvCxnSpPr/>
          <p:nvPr/>
        </p:nvCxnSpPr>
        <p:spPr>
          <a:xfrm>
            <a:off x="8679542" y="3789040"/>
            <a:ext cx="0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8C5B529-7901-4180-B211-E2F17781E222}"/>
              </a:ext>
            </a:extLst>
          </p:cNvPr>
          <p:cNvCxnSpPr/>
          <p:nvPr/>
        </p:nvCxnSpPr>
        <p:spPr>
          <a:xfrm flipV="1">
            <a:off x="8686799" y="4964832"/>
            <a:ext cx="0" cy="48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62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9A6F8-3B37-65EA-FF91-48C654E42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NOVO:  </a:t>
            </a:r>
            <a:r>
              <a:rPr lang="hr-HR" dirty="0"/>
              <a:t>Izmjena visine naknade po km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58C84-854A-115C-9157-22AF204B7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Početna naknada 1,35 kn po km (utvrđena krajem travnja 2022.) se usklađuje, na više ili na niže, ako se ispune određeni uvjeti</a:t>
            </a:r>
          </a:p>
          <a:p>
            <a:r>
              <a:rPr lang="hr-HR" dirty="0"/>
              <a:t>KADA SE UTVRĐUJE: svakog posljednjeg utorka u mjesecu</a:t>
            </a:r>
          </a:p>
          <a:p>
            <a:r>
              <a:rPr lang="hr-HR" dirty="0"/>
              <a:t>ZA KOLIKO: umnožak postotka povećanja cijene goriva i faktora 0,7</a:t>
            </a:r>
          </a:p>
          <a:p>
            <a:r>
              <a:rPr lang="hr-HR" dirty="0"/>
              <a:t>UVJET: ako se srednja cijena 1 litre Eurosuper 95 i Eurodizel promatrana svakog zadnjeg utorka u mjesecu promijeni </a:t>
            </a:r>
            <a:r>
              <a:rPr lang="hr-HR" b="1" dirty="0"/>
              <a:t>za više od 10% </a:t>
            </a:r>
            <a:r>
              <a:rPr lang="hr-HR" dirty="0"/>
              <a:t>u odnosu na cijenu zadnjeg utorka u travnju koja je iznosila 12,70 kn (10% manje iznosi 11,43 kn, a 10% više iznosi 13,97 kn)</a:t>
            </a:r>
          </a:p>
          <a:p>
            <a:r>
              <a:rPr lang="hr-HR" dirty="0"/>
              <a:t>KOJE CIJENE SU MJERODAVNE: na benzinskim postajama INA d.d.; web portal mzoe-gor.hr</a:t>
            </a:r>
          </a:p>
        </p:txBody>
      </p:sp>
    </p:spTree>
    <p:extLst>
      <p:ext uri="{BB962C8B-B14F-4D97-AF65-F5344CB8AC3E}">
        <p14:creationId xmlns:p14="http://schemas.microsoft.com/office/powerpoint/2010/main" val="345269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A04D5-FE86-47F3-9C44-41AD44478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TKU za javne službe 2022.-2026.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63338-4596-4308-B45A-E0A4C4585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Temeljni kolektivni ugovor za službenike i namještenike u javnim službama - sklopljen 6. svibnja 2022. godine između Vlade RH i 11 reprezentativnih sindikata javnih službi; na određeno vrijeme, na rok od četiri godine</a:t>
            </a:r>
          </a:p>
          <a:p>
            <a:r>
              <a:rPr lang="hr-HR" dirty="0"/>
              <a:t>Ugovorena primjena </a:t>
            </a:r>
            <a:r>
              <a:rPr lang="hr-HR" b="1" dirty="0"/>
              <a:t>od 1. svibnja 2022.</a:t>
            </a:r>
          </a:p>
          <a:p>
            <a:r>
              <a:rPr lang="hr-HR" b="1" dirty="0">
                <a:solidFill>
                  <a:srgbClr val="FF0000"/>
                </a:solidFill>
              </a:rPr>
              <a:t>NOVO: </a:t>
            </a:r>
            <a:r>
              <a:rPr lang="hr-HR" dirty="0"/>
              <a:t>Zahtjevi za tumačenje upućuju se Povjerenstvu </a:t>
            </a:r>
            <a:r>
              <a:rPr lang="hr-HR" u="sng" dirty="0"/>
              <a:t>isključivo na obr</a:t>
            </a:r>
            <a:r>
              <a:rPr lang="hr-HR" dirty="0"/>
              <a:t>ascu koji je prilog TKU-u i čini njegov sastavni dio</a:t>
            </a:r>
          </a:p>
          <a:p>
            <a:r>
              <a:rPr lang="hr-HR" dirty="0"/>
              <a:t>Propisan je rok u kojemu je Povjerenstvo dužno podnositelju upita dati tumačenje</a:t>
            </a:r>
          </a:p>
          <a:p>
            <a:endParaRPr lang="hr-HR" b="1" dirty="0"/>
          </a:p>
          <a:p>
            <a:pPr marL="0" indent="0">
              <a:buNone/>
            </a:pP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69899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351F9-627B-344C-CB6D-311AB3A3B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Objava podatka o izmijenjenoj visini naknade za prijevoz po km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3AAFB-BD4D-265D-A211-12F866188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88160"/>
          </a:xfrm>
        </p:spPr>
        <p:txBody>
          <a:bodyPr/>
          <a:lstStyle/>
          <a:p>
            <a:r>
              <a:rPr lang="hr-HR" dirty="0"/>
              <a:t>Promjena visine naknade troškova prijevoza po prijeđenom km objavljuje se na mrežnim stranicama ministarstva nadležnog za rad.</a:t>
            </a:r>
          </a:p>
          <a:p>
            <a:r>
              <a:rPr lang="hr-HR" dirty="0"/>
              <a:t>Nova svota naknade za prijevoz po km primjenjuje se od 1. dana sljedećeg mjeseca. </a:t>
            </a:r>
          </a:p>
        </p:txBody>
      </p:sp>
    </p:spTree>
    <p:extLst>
      <p:ext uri="{BB962C8B-B14F-4D97-AF65-F5344CB8AC3E}">
        <p14:creationId xmlns:p14="http://schemas.microsoft.com/office/powerpoint/2010/main" val="197877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9526A-0687-4E9C-BF19-B39CB618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83432"/>
          </a:xfrm>
        </p:spPr>
        <p:txBody>
          <a:bodyPr>
            <a:normAutofit fontScale="90000"/>
          </a:bodyPr>
          <a:lstStyle/>
          <a:p>
            <a:pPr algn="ctr"/>
            <a:br>
              <a:rPr lang="hr-HR" b="1" i="1" dirty="0"/>
            </a:br>
            <a:r>
              <a:rPr lang="hr-HR" dirty="0"/>
              <a:t>Naknada u slučaju kad javni prijevoz nije organiziran na dijelu relacije – NIJE IZMIJENJENO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B2E82-5F3D-4256-8739-D5E6826D2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60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Ako na dijelu udaljenosti postoji, a na dijelu ne postoji organizirani javni prijevoz, zaposlenik ima pravo na naknadu koja se sastoji od </a:t>
            </a:r>
            <a:r>
              <a:rPr lang="hr-HR" b="1" dirty="0"/>
              <a:t>dva dijela</a:t>
            </a:r>
            <a:r>
              <a:rPr lang="hr-HR" dirty="0"/>
              <a:t>:</a:t>
            </a:r>
          </a:p>
          <a:p>
            <a:pPr marL="447675" lvl="0" indent="-268288"/>
            <a:r>
              <a:rPr lang="hr-HR" dirty="0"/>
              <a:t>za dio udaljenosti na kojoj prijevoz nije organiziran - u visini ”x” po prijeđenom kilometru </a:t>
            </a:r>
          </a:p>
          <a:p>
            <a:pPr marL="447675" lvl="0" indent="-268288" algn="ctr">
              <a:buNone/>
            </a:pPr>
            <a:r>
              <a:rPr lang="hr-HR" dirty="0"/>
              <a:t>+</a:t>
            </a:r>
          </a:p>
          <a:p>
            <a:pPr marL="447675" indent="-268288"/>
            <a:r>
              <a:rPr lang="hr-HR" dirty="0"/>
              <a:t>za dio udaljenosti na kojoj je prijevoz organiziran, a kojeg zaposlenik </a:t>
            </a:r>
            <a:r>
              <a:rPr lang="hr-HR" u="sng" dirty="0"/>
              <a:t>korist</a:t>
            </a:r>
            <a:r>
              <a:rPr lang="hr-HR" dirty="0"/>
              <a:t>i, u visini cijene karte organiziranog prijevoza, a</a:t>
            </a:r>
          </a:p>
          <a:p>
            <a:pPr marL="447675" indent="-268288"/>
            <a:r>
              <a:rPr lang="hr-HR" dirty="0"/>
              <a:t>ako ga </a:t>
            </a:r>
            <a:r>
              <a:rPr lang="hr-HR" u="sng" dirty="0"/>
              <a:t>ne koristi</a:t>
            </a:r>
            <a:r>
              <a:rPr lang="hr-HR" dirty="0"/>
              <a:t>, u visini cijene karte organiziranog prijevoza ili u visini „</a:t>
            </a:r>
            <a:r>
              <a:rPr lang="hr-HR" dirty="0" err="1"/>
              <a:t>x”kn</a:t>
            </a:r>
            <a:r>
              <a:rPr lang="hr-HR" dirty="0"/>
              <a:t> po prijeđenom kilometru, ovisno o tome što je za poslodavca povoljnije</a:t>
            </a:r>
          </a:p>
          <a:p>
            <a:pPr>
              <a:buFont typeface="Wingdings" panose="05000000000000000000" pitchFamily="2" charset="2"/>
              <a:buChar char="ü"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8091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AD19C-C3B7-41C0-992F-B040A11D6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Izjašnjavanje zaposlenika o načinu korištenja prava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625F-5F67-4EE8-BE01-A1F2FD4DC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88160"/>
          </a:xfrm>
        </p:spPr>
        <p:txBody>
          <a:bodyPr>
            <a:normAutofit/>
          </a:bodyPr>
          <a:lstStyle/>
          <a:p>
            <a:r>
              <a:rPr lang="hr-HR" dirty="0"/>
              <a:t>Na početku kalendarske godine – </a:t>
            </a:r>
            <a:r>
              <a:rPr lang="hr-HR" dirty="0">
                <a:solidFill>
                  <a:srgbClr val="FF0000"/>
                </a:solidFill>
              </a:rPr>
              <a:t>NOVO: </a:t>
            </a:r>
            <a:r>
              <a:rPr lang="hr-HR" dirty="0"/>
              <a:t>ne mora se izjašnjavati svake godine, ako nema promjena</a:t>
            </a:r>
          </a:p>
          <a:p>
            <a:r>
              <a:rPr lang="hr-HR" dirty="0"/>
              <a:t>Tijekom kalendarske godine – ako dođe do promjene u načinu korištenja prava ili do promjene prebivališta/boravišta</a:t>
            </a:r>
          </a:p>
        </p:txBody>
      </p:sp>
    </p:spTree>
    <p:extLst>
      <p:ext uri="{BB962C8B-B14F-4D97-AF65-F5344CB8AC3E}">
        <p14:creationId xmlns:p14="http://schemas.microsoft.com/office/powerpoint/2010/main" val="17834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6C884-7D83-CC99-DFA6-D8F7B94CC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dirty="0"/>
              <a:t>Što zaposlenik treba dokazati?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1B46B-F7A2-3D82-8900-3538B7728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NOVO: </a:t>
            </a:r>
            <a:r>
              <a:rPr lang="hr-HR" dirty="0"/>
              <a:t>Zaposlenik treba dokazati da </a:t>
            </a:r>
            <a:r>
              <a:rPr lang="hr-HR" u="sng" dirty="0"/>
              <a:t>ima ili da nema </a:t>
            </a:r>
            <a:r>
              <a:rPr lang="hr-HR" dirty="0"/>
              <a:t>organizirani javni prijevoz odnosno da mu javni prijevoz </a:t>
            </a:r>
            <a:r>
              <a:rPr lang="hr-HR" u="sng" dirty="0"/>
              <a:t>omogućuje ili da mu ne omogućuje </a:t>
            </a:r>
            <a:r>
              <a:rPr lang="hr-HR" dirty="0"/>
              <a:t>redoviti dolazak na posao</a:t>
            </a:r>
          </a:p>
          <a:p>
            <a:r>
              <a:rPr lang="hr-HR" dirty="0"/>
              <a:t>Prema prethodnom TKU, trebao je dokazati samo u slučaju kad mu javni prijevoz nije omogućavao redoviti dolazak na posao</a:t>
            </a:r>
          </a:p>
          <a:p>
            <a:r>
              <a:rPr lang="hr-HR" dirty="0"/>
              <a:t>Dokazi: </a:t>
            </a:r>
          </a:p>
          <a:p>
            <a:pPr marL="449263" indent="-274638">
              <a:buFont typeface="Wingdings" panose="05000000000000000000" pitchFamily="2" charset="2"/>
              <a:buChar char="ü"/>
            </a:pPr>
            <a:r>
              <a:rPr lang="hr-HR" dirty="0"/>
              <a:t>vozni red (ako postoji javni prijevoz)</a:t>
            </a:r>
          </a:p>
          <a:p>
            <a:pPr marL="449263" indent="-274638">
              <a:buFont typeface="Wingdings" panose="05000000000000000000" pitchFamily="2" charset="2"/>
              <a:buChar char="ü"/>
            </a:pPr>
            <a:r>
              <a:rPr lang="hr-HR" dirty="0"/>
              <a:t>raspored radnog vremena zaposlenika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7532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418E0-0364-841D-D725-B3ECD6832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Umanjenje mjesečne naknade za prijevoz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78F95-A809-AED7-2B33-2F70E4FF4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Nisu promijenjene odredbe o umanjenju naknade (godišnji, rodiljni i roditeljski, bolovanje, izostanak više od dva dana uzastopno…)</a:t>
            </a:r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NOVO:</a:t>
            </a:r>
          </a:p>
          <a:p>
            <a:r>
              <a:rPr lang="hr-HR" dirty="0"/>
              <a:t>Zaposleniku kojemu se naknada isplaćuje po cijeni mjesečne karte, neće se isplatiti za jedan mjesec u kojemu koristi pretežiti dio godišnjeg odmora</a:t>
            </a:r>
          </a:p>
          <a:p>
            <a:r>
              <a:rPr lang="hr-HR" dirty="0"/>
              <a:t>Zaposleniku koji nakon dva tjedan neprekidnog rada koristi propušteni tjedni odmor, pa koristi više od dva dana tjednog odmora, ne umanjuje se mjesečna naknada</a:t>
            </a:r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TUMAČENJE POVJERENSTVA: </a:t>
            </a:r>
            <a:r>
              <a:rPr lang="hr-HR" dirty="0"/>
              <a:t>Ako je zaposlenik na početku mjeseca kupio kartu, pa u tom mjesecu izostane, naknada se ne umanjuje.</a:t>
            </a:r>
          </a:p>
        </p:txBody>
      </p:sp>
    </p:spTree>
    <p:extLst>
      <p:ext uri="{BB962C8B-B14F-4D97-AF65-F5344CB8AC3E}">
        <p14:creationId xmlns:p14="http://schemas.microsoft.com/office/powerpoint/2010/main" val="304959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246EB-18F0-4083-82C1-E48A90AA0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pPr algn="ctr"/>
            <a:r>
              <a:rPr lang="hr-HR" sz="3600" dirty="0"/>
              <a:t>Isplata naknade za prijevoz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EB43F-BDF3-4A90-9E0F-32E4340F1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ROK (DOSPIJEĆE):</a:t>
            </a:r>
          </a:p>
          <a:p>
            <a:r>
              <a:rPr lang="hr-HR" sz="2200" dirty="0"/>
              <a:t>Naknada troškova prijevoza se isplaćuje najkasnije </a:t>
            </a:r>
            <a:r>
              <a:rPr lang="hr-HR" sz="2200" b="1" dirty="0"/>
              <a:t>do 15-og u mjesecu</a:t>
            </a:r>
            <a:r>
              <a:rPr lang="hr-HR" sz="2200" dirty="0"/>
              <a:t> za prethodni mjesec.</a:t>
            </a:r>
          </a:p>
          <a:p>
            <a:pPr marL="0" indent="0">
              <a:buNone/>
            </a:pPr>
            <a:r>
              <a:rPr lang="hr-HR" dirty="0"/>
              <a:t>NAČIN ISPLATE:</a:t>
            </a:r>
          </a:p>
          <a:p>
            <a:r>
              <a:rPr lang="hr-HR" sz="2200" dirty="0"/>
              <a:t>Neoporezivu naknadu troškova prijevoza dozvoljeno je isplatiti u </a:t>
            </a:r>
            <a:r>
              <a:rPr lang="hr-HR" sz="2200" b="1" dirty="0"/>
              <a:t>gotovu novcu </a:t>
            </a:r>
            <a:r>
              <a:rPr lang="hr-HR" sz="2200" dirty="0"/>
              <a:t>(čl. 92. Pravilnika o porezu na dohodak).</a:t>
            </a:r>
          </a:p>
          <a:p>
            <a:pPr marL="0" indent="0">
              <a:buNone/>
            </a:pPr>
            <a:r>
              <a:rPr lang="hr-HR" dirty="0"/>
              <a:t>ZAŠTITA OD OVRHE:</a:t>
            </a:r>
          </a:p>
          <a:p>
            <a:r>
              <a:rPr lang="hr-HR" sz="2200" dirty="0"/>
              <a:t>Ako se naknada za prijevoz uplaćuje na račun, radniku koji ima zaštićeni račun uplaćuje se na zaštićeni račun (čl. 172. Ovršnog zakona).</a:t>
            </a:r>
          </a:p>
        </p:txBody>
      </p:sp>
    </p:spTree>
    <p:extLst>
      <p:ext uri="{BB962C8B-B14F-4D97-AF65-F5344CB8AC3E}">
        <p14:creationId xmlns:p14="http://schemas.microsoft.com/office/powerpoint/2010/main" val="1470598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2D376-D103-457A-99BC-AB56576CB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Neoporeziva naknada za prijevoz u obrascu JOPPD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45A72-1EA6-4D1A-A892-62B7DDA31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Šifra vrste primitka: </a:t>
            </a:r>
            <a:r>
              <a:rPr lang="hr-HR" b="1" dirty="0"/>
              <a:t>19 </a:t>
            </a:r>
            <a:r>
              <a:rPr lang="hr-HR" dirty="0"/>
              <a:t>(oznaka pod 15.1. na stranici B)</a:t>
            </a:r>
          </a:p>
          <a:p>
            <a:r>
              <a:rPr lang="hr-HR" dirty="0"/>
              <a:t>Kada treba Poreznoj upravi dostaviti obrazac JOPPD:</a:t>
            </a:r>
          </a:p>
          <a:p>
            <a:pPr marL="612775" indent="-342900">
              <a:buFont typeface="Wingdings" panose="05000000000000000000" pitchFamily="2" charset="2"/>
              <a:buChar char="Ø"/>
            </a:pPr>
            <a:r>
              <a:rPr lang="hr-HR" dirty="0"/>
              <a:t>za neoporezive primitke – bilo koji dan od datuma isplate do 15. dan sljedećeg mjeseca</a:t>
            </a:r>
          </a:p>
          <a:p>
            <a:pPr marL="0" indent="0">
              <a:buNone/>
            </a:pPr>
            <a:r>
              <a:rPr lang="hr-HR" dirty="0"/>
              <a:t>IZNIMKA:</a:t>
            </a:r>
          </a:p>
          <a:p>
            <a:pPr>
              <a:buFontTx/>
              <a:buChar char="-"/>
            </a:pPr>
            <a:r>
              <a:rPr lang="hr-HR" dirty="0"/>
              <a:t>ako se neoporeziva naknada za prijevoz isplaćuje istoga dana kad i plaća i na isti način (isplata na tekući račun) – obrazac JOPPD treba dostaviti </a:t>
            </a:r>
            <a:r>
              <a:rPr lang="hr-HR" b="1" dirty="0"/>
              <a:t>na dan isplate</a:t>
            </a:r>
          </a:p>
          <a:p>
            <a:pPr>
              <a:buFontTx/>
              <a:buChar char="-"/>
            </a:pPr>
            <a:r>
              <a:rPr lang="hr-HR" dirty="0"/>
              <a:t>mjesečna plaća i naknada za prijevoz - isplata istoga dana i na isti način – podaci se mogu iskazati u jednom ili u dva retka na stranici B</a:t>
            </a:r>
          </a:p>
          <a:p>
            <a:pPr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7326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04D5D-B06D-4052-A160-AA9161F9E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Porezna obilježja naknade za prijevoz i obveze poslodavca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53913-6790-4F12-BD8B-8477CE43C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Neoporeziva naknada za prijevoz (čl. 7. Pravilnika o porezu na dohodak):</a:t>
            </a:r>
          </a:p>
          <a:p>
            <a:r>
              <a:rPr lang="hr-HR" dirty="0"/>
              <a:t>do visine </a:t>
            </a:r>
            <a:r>
              <a:rPr lang="hr-HR" u="sng" dirty="0"/>
              <a:t>stvarnih izdataka </a:t>
            </a:r>
            <a:r>
              <a:rPr lang="hr-HR" dirty="0"/>
              <a:t>prema cijeni mjesečne odnosno pojedinačne prijevozne karte </a:t>
            </a:r>
            <a:r>
              <a:rPr lang="hr-HR" u="sng" dirty="0"/>
              <a:t>javnog prijevoza</a:t>
            </a:r>
          </a:p>
          <a:p>
            <a:r>
              <a:rPr lang="hr-HR" dirty="0"/>
              <a:t>ako na određenom području odnosno udaljenosti </a:t>
            </a:r>
            <a:r>
              <a:rPr lang="hr-HR" b="1" dirty="0"/>
              <a:t>nema organiziranog prijevoza -</a:t>
            </a:r>
            <a:r>
              <a:rPr lang="hr-HR" dirty="0"/>
              <a:t> u visini cijene prijevoza koja je utvrđena na približno jednakim udaljenostima na kojima je javni prijevoz organiziran</a:t>
            </a:r>
          </a:p>
          <a:p>
            <a:r>
              <a:rPr lang="hr-HR" dirty="0"/>
              <a:t>u međumjesnom prijevozu  - u visini stvarnih izdataka do cijene mjesečne odnosno pojedinačne prijevozne karte </a:t>
            </a:r>
          </a:p>
          <a:p>
            <a:r>
              <a:rPr lang="hr-HR" dirty="0"/>
              <a:t>ako radnik mora sa stanice međumjesnog javnog prijevoza koristiti i mjesni prijevoz - neoporezivi iznosi se utvrđuju u visini troškova mjesnog i međumjesnoga javnoga prijevoza.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3790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D5498-C363-4FC7-A2FD-B0D758CA2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83432"/>
          </a:xfrm>
        </p:spPr>
        <p:txBody>
          <a:bodyPr>
            <a:normAutofit/>
          </a:bodyPr>
          <a:lstStyle/>
          <a:p>
            <a:pPr algn="ctr"/>
            <a:r>
              <a:rPr lang="hr-HR" sz="3600" dirty="0"/>
              <a:t>Dio naknade za prijevoz = plaća u poreznom smislu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6BCEE-036D-40B2-8CF1-2D9587A31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16152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Zaposlenik ostvaruje pravo na naknadu prijevoza prema čl. 65. TKU za javne službe u iznosu većem od neoporezivog iznosa, u slučaju:</a:t>
            </a:r>
          </a:p>
          <a:p>
            <a:pPr marL="457200" lvl="0" indent="-457200">
              <a:buFont typeface="+mj-lt"/>
              <a:buAutoNum type="arabicPeriod"/>
            </a:pPr>
            <a:r>
              <a:rPr lang="hr-HR" dirty="0"/>
              <a:t>ako ostvaruje pravo na naknadu u visini 1,35 kn po km, a taj je sumarni mjesečni iznos veći od mjesečne ili sume pojedinačnih cijena karata javnog prijevoza i</a:t>
            </a:r>
          </a:p>
          <a:p>
            <a:pPr marL="457200" lvl="0" indent="-457200">
              <a:buFont typeface="+mj-lt"/>
              <a:buAutoNum type="arabicPeriod"/>
            </a:pPr>
            <a:r>
              <a:rPr lang="hr-HR" dirty="0"/>
              <a:t>ako ostvaruje naknadu prema prijavljenom prebivalištu odnosno boravištu sukladno Zakonu o prebivalištu, a dolazi na posao s druge lokacije</a:t>
            </a:r>
          </a:p>
          <a:p>
            <a:pPr marL="0" lvl="0" indent="0">
              <a:buNone/>
            </a:pPr>
            <a:r>
              <a:rPr lang="hr-HR" dirty="0"/>
              <a:t>Dio naknade koji prelazi propisanu neoporezivu svotu = </a:t>
            </a:r>
            <a:r>
              <a:rPr lang="hr-HR" b="1" dirty="0"/>
              <a:t>PLAĆA</a:t>
            </a:r>
            <a:r>
              <a:rPr lang="hr-HR" dirty="0"/>
              <a:t> u poreznom smislu (neto plaća koju treba uvećati za javna davanja)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17007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0791D-24C5-3395-48EF-5A6E75651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TKU: Zasnivanje radnog odnosa – kada ne treba javni natječaj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F973E-9469-AE4F-931C-F073EF7A2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Prošireni su slučajevi kada poslodavac nema obvezu provođenja javnog natječaja </a:t>
            </a:r>
          </a:p>
          <a:p>
            <a:pPr marL="363538" indent="-276225">
              <a:buFont typeface="Wingdings" panose="05000000000000000000" pitchFamily="2" charset="2"/>
              <a:buChar char="Ø"/>
            </a:pPr>
            <a:r>
              <a:rPr lang="hr-HR" dirty="0"/>
              <a:t>Do 30. travnja 2022. – javni natječaj nije trebalo provoditi samo za slučajeve propisane granskim kolektivnim ugovorom</a:t>
            </a:r>
          </a:p>
          <a:p>
            <a:pPr marL="363538" indent="-276225">
              <a:buFont typeface="Wingdings" panose="05000000000000000000" pitchFamily="2" charset="2"/>
              <a:buChar char="Ø"/>
            </a:pPr>
            <a:r>
              <a:rPr lang="hr-HR" dirty="0"/>
              <a:t>Od 1. svibnja 2022. – javni natječaj ne treba provoditi:</a:t>
            </a:r>
          </a:p>
          <a:p>
            <a:pPr marL="820738" indent="-457200">
              <a:buFont typeface="+mj-lt"/>
              <a:buAutoNum type="arabicPeriod"/>
            </a:pPr>
            <a:r>
              <a:rPr lang="hr-HR" dirty="0"/>
              <a:t>u slučajevima predviđenima granskim kolektivnim ugovorom </a:t>
            </a:r>
          </a:p>
          <a:p>
            <a:pPr marL="820738" indent="-457200">
              <a:buFont typeface="+mj-lt"/>
              <a:buAutoNum type="arabicPeriod"/>
            </a:pPr>
            <a:r>
              <a:rPr lang="hr-HR" dirty="0">
                <a:solidFill>
                  <a:srgbClr val="FF0000"/>
                </a:solidFill>
              </a:rPr>
              <a:t>NOVO: </a:t>
            </a:r>
            <a:r>
              <a:rPr lang="hr-HR" dirty="0"/>
              <a:t>u slučaju izmjene ugovora o radu  (npr. kod reorganizacije, napredovanja ili promjene  sistematizacije)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097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6D871-57E9-AB29-3F2E-07EA2E14D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Obrazac za postavljanje pitanja ovlaštenom Povjerenstvu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4EAF5E6-8481-18D1-BE82-945546C765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00808"/>
            <a:ext cx="8003232" cy="4623792"/>
          </a:xfrm>
        </p:spPr>
      </p:pic>
    </p:spTree>
    <p:extLst>
      <p:ext uri="{BB962C8B-B14F-4D97-AF65-F5344CB8AC3E}">
        <p14:creationId xmlns:p14="http://schemas.microsoft.com/office/powerpoint/2010/main" val="395796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BFB29-C674-6C70-43FF-700452DE7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>Dodatak 0,5% za svaku godinu radnog staža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16E91-55E8-C4E9-BE32-6E70E4A74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NOVO:</a:t>
            </a:r>
            <a:endParaRPr lang="hr-HR" dirty="0"/>
          </a:p>
          <a:p>
            <a:r>
              <a:rPr lang="hr-HR" dirty="0"/>
              <a:t>Pravo na dodatak u osnovnoj plaći od 0,5% - </a:t>
            </a:r>
            <a:r>
              <a:rPr lang="hr-HR" b="1" dirty="0"/>
              <a:t>ostvaruju zaposleni s punim i zaposleni  s nepunim radnim vremenom. </a:t>
            </a:r>
            <a:r>
              <a:rPr lang="hr-HR" dirty="0"/>
              <a:t>Radni staž – </a:t>
            </a:r>
            <a:r>
              <a:rPr lang="hr-HR" b="0" i="0" dirty="0">
                <a:effectLst/>
                <a:latin typeface="Minion Pro Cond"/>
              </a:rPr>
              <a:t>razdoblje provedeno u radnom odnosu, bilo s punim ili s nepunim radnim vremenom.</a:t>
            </a:r>
          </a:p>
          <a:p>
            <a:r>
              <a:rPr lang="hr-HR" dirty="0">
                <a:latin typeface="Minion Pro Cond"/>
              </a:rPr>
              <a:t>Radni staž – uključuju se: </a:t>
            </a:r>
          </a:p>
          <a:p>
            <a:pPr marL="363538" indent="-188913">
              <a:buFont typeface="Wingdings" panose="05000000000000000000" pitchFamily="2" charset="2"/>
              <a:buChar char="ü"/>
            </a:pPr>
            <a:r>
              <a:rPr lang="hr-HR" b="0" i="0" dirty="0">
                <a:effectLst/>
                <a:latin typeface="Minion Pro Cond"/>
              </a:rPr>
              <a:t>radni staž ostvaren u inozemstvu, pod uvjetom da se taj staž U RH  prema propisima mirovinskoga osiguranja računa u staž osiguranja</a:t>
            </a:r>
          </a:p>
          <a:p>
            <a:pPr marL="363538" indent="-188913">
              <a:buNone/>
            </a:pPr>
            <a:r>
              <a:rPr lang="hr-HR" b="0" i="0" dirty="0">
                <a:effectLst/>
                <a:latin typeface="Minion Pro Cond"/>
              </a:rPr>
              <a:t>2 skupine država: </a:t>
            </a:r>
          </a:p>
          <a:p>
            <a:pPr marL="363538" indent="-188913">
              <a:buFont typeface="Wingdings" panose="05000000000000000000" pitchFamily="2" charset="2"/>
              <a:buChar char="ü"/>
            </a:pPr>
            <a:r>
              <a:rPr lang="hr-HR" dirty="0">
                <a:latin typeface="Minion Pro Cond"/>
              </a:rPr>
              <a:t>s</a:t>
            </a:r>
            <a:r>
              <a:rPr lang="hr-HR" b="0" i="0" dirty="0">
                <a:effectLst/>
                <a:latin typeface="Minion Pro Cond"/>
              </a:rPr>
              <a:t>taž ostvaren u državi </a:t>
            </a:r>
            <a:r>
              <a:rPr lang="hr-HR" dirty="0">
                <a:latin typeface="Minion Pro Cond"/>
              </a:rPr>
              <a:t>s kojom RH</a:t>
            </a:r>
            <a:r>
              <a:rPr lang="hr-HR" b="0" i="0" dirty="0">
                <a:effectLst/>
                <a:latin typeface="Minion Pro Cond"/>
              </a:rPr>
              <a:t> primjenjuje dvostrani ugovor o socijalnom osiguranju</a:t>
            </a:r>
          </a:p>
          <a:p>
            <a:pPr marL="363538" indent="-188913">
              <a:buFont typeface="Wingdings" panose="05000000000000000000" pitchFamily="2" charset="2"/>
              <a:buChar char="ü"/>
            </a:pPr>
            <a:r>
              <a:rPr lang="hr-HR" b="0" i="0" dirty="0">
                <a:effectLst/>
                <a:latin typeface="Minion Pro Cond"/>
              </a:rPr>
              <a:t>staž ostvaren u EU i EGP nakon 1. srpnja 2013. godine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2190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C2EB0-9F08-E8AB-3220-323414511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Naknada plaće za razdoblje korištenja godišnjeg odmora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586BE-6AC7-82B7-E5A5-A0E6D1623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082" y="1700808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NIJE IZMIJENJENO:</a:t>
            </a:r>
          </a:p>
          <a:p>
            <a:r>
              <a:rPr lang="hr-HR" b="0" i="0" dirty="0">
                <a:effectLst/>
                <a:latin typeface="Minion Pro Cond"/>
              </a:rPr>
              <a:t>u visini prosječne mjesečne plaće zaposlenika ostvarene u tri mjeseca koja prethode mjesecu u kojem koristi godišnji odmor, ili</a:t>
            </a:r>
          </a:p>
          <a:p>
            <a:r>
              <a:rPr lang="hr-HR" b="0" i="0" dirty="0">
                <a:effectLst/>
                <a:latin typeface="Minion Pro Cond"/>
              </a:rPr>
              <a:t> u visini plaće kao da je radio u redovnom radnom vremenu, ovisno o tome što je za zaposlenika povoljnije</a:t>
            </a:r>
            <a:endParaRPr lang="hr-HR" dirty="0"/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NOVO:</a:t>
            </a:r>
            <a:endParaRPr lang="hr-HR" dirty="0"/>
          </a:p>
          <a:p>
            <a:r>
              <a:rPr lang="hr-HR" dirty="0"/>
              <a:t>plaće u prethodna tri mjeseca – </a:t>
            </a:r>
            <a:r>
              <a:rPr lang="hr-HR" b="1" dirty="0"/>
              <a:t>plaće za rad u tri mjeseca </a:t>
            </a:r>
            <a:r>
              <a:rPr lang="hr-HR" dirty="0"/>
              <a:t>koji prethode mjesecu korištenja godišnjeg odmora</a:t>
            </a:r>
          </a:p>
          <a:p>
            <a:r>
              <a:rPr lang="hr-HR" dirty="0"/>
              <a:t>ako je u tom razdoblju primao naknadu plaće, radi određivanja prosjeka treba i za ta razdoblja izračunati naknadu u visini plaće </a:t>
            </a:r>
            <a:r>
              <a:rPr lang="hr-HR" b="1" dirty="0"/>
              <a:t>kao da je radio </a:t>
            </a:r>
            <a:r>
              <a:rPr lang="hr-HR" dirty="0"/>
              <a:t>u redovnom radnom vremenu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5857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CCB1D-6C58-4F66-EDC8-F11875C9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Naknada za bolovanje na teret poslodavca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A885D-F5C6-B828-1616-3F313ED7F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NOVO: </a:t>
            </a:r>
            <a:r>
              <a:rPr lang="hr-HR" dirty="0"/>
              <a:t>(TKU i KU za državne)</a:t>
            </a:r>
          </a:p>
          <a:p>
            <a:r>
              <a:rPr lang="hr-HR" dirty="0"/>
              <a:t>Za bolovanje do 42 dana naknada plaće u visini koja je za zaposlenika povoljnija:</a:t>
            </a:r>
          </a:p>
          <a:p>
            <a:pPr marL="711200" indent="-347663">
              <a:buFont typeface="Wingdings" panose="05000000000000000000" pitchFamily="2" charset="2"/>
              <a:buChar char="Ø"/>
            </a:pPr>
            <a:r>
              <a:rPr lang="hr-HR" b="0" i="0" dirty="0">
                <a:effectLst/>
                <a:latin typeface="Minion Pro Cond"/>
              </a:rPr>
              <a:t>u visini 85 % njegove prosječne mjesečne plaće ostvarene u tri mjeseca neposredno prije mjeseca u kojemu je započeto bolovanje (uračunavajući sva primanja u novcu i naravi koja predstavljaju naknadu za rad)</a:t>
            </a:r>
          </a:p>
          <a:p>
            <a:pPr marL="711200" indent="-347663">
              <a:buFont typeface="Wingdings" panose="05000000000000000000" pitchFamily="2" charset="2"/>
              <a:buChar char="Ø"/>
            </a:pPr>
            <a:r>
              <a:rPr lang="hr-HR" b="0" i="0" dirty="0">
                <a:effectLst/>
                <a:latin typeface="Minion Pro Cond"/>
              </a:rPr>
              <a:t>u visini 85 % njegove plaće kao da je radio u redovnom radnom vremenu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8240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8AD6F-8074-06D3-BD5D-AB2B1535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87FD4-549E-F2F5-E5D3-05475F3C3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r-HR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hr-HR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PRIPREME ZA UVOĐENJE EURA U PODRUČJU PLAĆA I OPOREZIVANJA DOHOTKA</a:t>
            </a:r>
            <a:endParaRPr lang="hr-HR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02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FD174-8717-58D6-9B66-AF280A1C7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Uvođenje eura i primjena propisa radnog, poreznog  i socijalnog zakonodavstva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C6376-4C0E-DB5B-2329-1505E7B5D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32176"/>
          </a:xfrm>
        </p:spPr>
        <p:txBody>
          <a:bodyPr>
            <a:normAutofit lnSpcReduction="10000"/>
          </a:bodyPr>
          <a:lstStyle/>
          <a:p>
            <a:r>
              <a:rPr lang="hr-HR" dirty="0"/>
              <a:t>Promjena službene valute RH ne anulira i ni na koji način ne utječe na obvezu primjene važećih:</a:t>
            </a:r>
          </a:p>
          <a:p>
            <a:pPr marL="1524000" indent="-536575">
              <a:buFont typeface="Wingdings" panose="05000000000000000000" pitchFamily="2" charset="2"/>
              <a:buChar char="ü"/>
            </a:pPr>
            <a:r>
              <a:rPr lang="hr-HR" dirty="0"/>
              <a:t>izvora radnog prava</a:t>
            </a:r>
          </a:p>
          <a:p>
            <a:pPr marL="1524000" indent="-536575">
              <a:buFont typeface="Wingdings" panose="05000000000000000000" pitchFamily="2" charset="2"/>
              <a:buChar char="ü"/>
            </a:pPr>
            <a:r>
              <a:rPr lang="hr-HR" dirty="0"/>
              <a:t>poreznog zakonodavstva </a:t>
            </a:r>
          </a:p>
          <a:p>
            <a:pPr marL="1524000" indent="-536575">
              <a:buFont typeface="Wingdings" panose="05000000000000000000" pitchFamily="2" charset="2"/>
              <a:buChar char="ü"/>
            </a:pPr>
            <a:r>
              <a:rPr lang="hr-HR" dirty="0"/>
              <a:t>socijalnog zakonodavstva</a:t>
            </a:r>
          </a:p>
          <a:p>
            <a:r>
              <a:rPr lang="hr-HR" dirty="0"/>
              <a:t>Zakon o uvođenju eura kao službene valute RH (Nar. nov., br. 57722.) uvodi neke </a:t>
            </a:r>
            <a:r>
              <a:rPr lang="hr-HR" b="1" dirty="0"/>
              <a:t>dodatne obveze </a:t>
            </a:r>
            <a:r>
              <a:rPr lang="hr-HR" dirty="0"/>
              <a:t>poslodavaca, kao privremene radnje vezane uz ostvarivanje načela propisanih tim Zakonom</a:t>
            </a:r>
          </a:p>
          <a:p>
            <a:pPr marL="987425" indent="-450850">
              <a:buFont typeface="Wingdings" panose="05000000000000000000" pitchFamily="2" charset="2"/>
              <a:buChar char="Ø"/>
            </a:pPr>
            <a:r>
              <a:rPr lang="hr-HR" dirty="0"/>
              <a:t>realizacija tih dodatnih obveza ni na koji način ne umanjuje prava i obveze radnika i poslodavca uređene drugim propisima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535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F0708-5BFC-C43F-3056-025978A14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67408"/>
          </a:xfrm>
        </p:spPr>
        <p:txBody>
          <a:bodyPr>
            <a:normAutofit/>
          </a:bodyPr>
          <a:lstStyle/>
          <a:p>
            <a:pPr algn="ctr"/>
            <a:r>
              <a:rPr lang="hr-HR" dirty="0"/>
              <a:t>Datumi relevantni za radnike i poslodavce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87C3D0B-6EDB-A628-C1A5-CAA6691DC27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23528" y="1988840"/>
          <a:ext cx="8568952" cy="40324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668720469"/>
                    </a:ext>
                  </a:extLst>
                </a:gridCol>
                <a:gridCol w="1344148">
                  <a:extLst>
                    <a:ext uri="{9D8B030D-6E8A-4147-A177-3AD203B41FA5}">
                      <a16:colId xmlns:a16="http://schemas.microsoft.com/office/drawing/2014/main" val="1209217410"/>
                    </a:ext>
                  </a:extLst>
                </a:gridCol>
                <a:gridCol w="1428159">
                  <a:extLst>
                    <a:ext uri="{9D8B030D-6E8A-4147-A177-3AD203B41FA5}">
                      <a16:colId xmlns:a16="http://schemas.microsoft.com/office/drawing/2014/main" val="3386461167"/>
                    </a:ext>
                  </a:extLst>
                </a:gridCol>
                <a:gridCol w="1428159">
                  <a:extLst>
                    <a:ext uri="{9D8B030D-6E8A-4147-A177-3AD203B41FA5}">
                      <a16:colId xmlns:a16="http://schemas.microsoft.com/office/drawing/2014/main" val="482432632"/>
                    </a:ext>
                  </a:extLst>
                </a:gridCol>
                <a:gridCol w="1428159">
                  <a:extLst>
                    <a:ext uri="{9D8B030D-6E8A-4147-A177-3AD203B41FA5}">
                      <a16:colId xmlns:a16="http://schemas.microsoft.com/office/drawing/2014/main" val="2194581209"/>
                    </a:ext>
                  </a:extLst>
                </a:gridCol>
                <a:gridCol w="1428159">
                  <a:extLst>
                    <a:ext uri="{9D8B030D-6E8A-4147-A177-3AD203B41FA5}">
                      <a16:colId xmlns:a16="http://schemas.microsoft.com/office/drawing/2014/main" val="450605689"/>
                    </a:ext>
                  </a:extLst>
                </a:gridCol>
              </a:tblGrid>
              <a:tr h="807675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b="1" dirty="0"/>
                        <a:t>5. rujna 2022.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b="1" dirty="0"/>
                        <a:t>31. prosinca 2022.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b="1" dirty="0"/>
                        <a:t>1. siječnja 2023.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b="1" dirty="0"/>
                        <a:t>14. siječnja 2023.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b="1" dirty="0"/>
                        <a:t>31. siječnja 2023.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7579435"/>
                  </a:ext>
                </a:extLst>
              </a:tr>
              <a:tr h="705419"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ISPLATE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r-HR" dirty="0"/>
                        <a:t>Kuna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hr-HR" dirty="0"/>
                        <a:t>Euro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25434673"/>
                  </a:ext>
                </a:extLst>
              </a:tr>
              <a:tr h="403097"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30407731"/>
                  </a:ext>
                </a:extLst>
              </a:tr>
              <a:tr h="705419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hr-HR" b="1" dirty="0"/>
                        <a:t>DVOJNO ISKAZIVANJE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r-HR" dirty="0"/>
                        <a:t>Kuna/euro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hr-HR" dirty="0"/>
                        <a:t>Euro/kuna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16548706"/>
                  </a:ext>
                </a:extLst>
              </a:tr>
              <a:tr h="403097"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62238922"/>
                  </a:ext>
                </a:extLst>
              </a:tr>
              <a:tr h="1007741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 </a:t>
                      </a:r>
                      <a:r>
                        <a:rPr lang="hr-HR" b="1" dirty="0"/>
                        <a:t>DVOJNI OPTJECAJ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Isplate iz blagajne: euro</a:t>
                      </a:r>
                    </a:p>
                    <a:p>
                      <a:r>
                        <a:rPr lang="hr-HR" dirty="0"/>
                        <a:t>Uplate u blagajnu: kuna i euro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72916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62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955A8-8902-426B-8D1B-B8BE541B0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99456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>Novčana prava radnika uređena u kolektivnom ugovoru i/ili pravilniku o radu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05677-9975-4746-9748-CA8FDCBC9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44144"/>
          </a:xfrm>
        </p:spPr>
        <p:txBody>
          <a:bodyPr/>
          <a:lstStyle/>
          <a:p>
            <a:r>
              <a:rPr lang="hr-HR" dirty="0"/>
              <a:t>Sva novčana prava radnika ugovorena odnosno određena u izvorima radnog prava koji obvezuju poslodavca:</a:t>
            </a:r>
          </a:p>
          <a:p>
            <a:pPr marL="987425" indent="-363538">
              <a:buFont typeface="Wingdings" panose="05000000000000000000" pitchFamily="2" charset="2"/>
              <a:buChar char="ü"/>
            </a:pPr>
            <a:r>
              <a:rPr lang="hr-HR" dirty="0"/>
              <a:t>kolektivni ugovor</a:t>
            </a:r>
          </a:p>
          <a:p>
            <a:pPr marL="987425" indent="-363538">
              <a:buFont typeface="Wingdings" panose="05000000000000000000" pitchFamily="2" charset="2"/>
              <a:buChar char="ü"/>
            </a:pPr>
            <a:r>
              <a:rPr lang="hr-HR" dirty="0"/>
              <a:t>pravilnik o radu </a:t>
            </a:r>
          </a:p>
          <a:p>
            <a:pPr marL="987425" indent="-363538">
              <a:buFont typeface="Wingdings" panose="05000000000000000000" pitchFamily="2" charset="2"/>
              <a:buChar char="ü"/>
            </a:pPr>
            <a:r>
              <a:rPr lang="hr-HR" dirty="0"/>
              <a:t>ugovor o radu</a:t>
            </a:r>
          </a:p>
          <a:p>
            <a:pPr marL="0" indent="0">
              <a:buNone/>
            </a:pPr>
            <a:r>
              <a:rPr lang="hr-HR" dirty="0"/>
              <a:t>na dan </a:t>
            </a:r>
            <a:r>
              <a:rPr lang="hr-HR" b="1" dirty="0"/>
              <a:t>1. siječnja 2023. </a:t>
            </a:r>
            <a:r>
              <a:rPr lang="hr-HR" dirty="0"/>
              <a:t>pretvaraju se u euro po tečaju koji će biti objavljen na dan donošenja odluke  o uvođenju eura</a:t>
            </a:r>
          </a:p>
          <a:p>
            <a:r>
              <a:rPr lang="hr-HR" dirty="0"/>
              <a:t>Tečaj kuna-euro: fiksni tečaj konverzije na pet decimala </a:t>
            </a:r>
          </a:p>
          <a:p>
            <a:r>
              <a:rPr lang="hr-HR" dirty="0"/>
              <a:t>Iznosi nakon preračunavanja – zaokruživanje na dvije decimale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912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20D8A-AFA0-ECED-BD7A-77DFDC275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7448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>Naknade koje se određuju od prosječne plaće prethodnog razdoblja, a isplaćuju nakon datuma uvođenja eura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C1BDF-E445-191C-D7CB-EBB726E5C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16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i="1" dirty="0"/>
              <a:t>Primjeri:</a:t>
            </a:r>
          </a:p>
          <a:p>
            <a:r>
              <a:rPr lang="hr-HR" dirty="0"/>
              <a:t>Naknada za godišnji odmor – najmanje u visini prosječne plaće radnika prethodna tri mjeseca (prema Zakonu o radu)</a:t>
            </a:r>
          </a:p>
          <a:p>
            <a:r>
              <a:rPr lang="hr-HR" dirty="0"/>
              <a:t>Otpremnine – od prosječne plaće prethodna tri mjeseca (čl. 126. Zakona o radu)</a:t>
            </a:r>
          </a:p>
          <a:p>
            <a:pPr marL="0" indent="0">
              <a:buNone/>
            </a:pPr>
            <a:r>
              <a:rPr lang="hr-HR" dirty="0"/>
              <a:t>PRAVILO:</a:t>
            </a:r>
          </a:p>
          <a:p>
            <a:pPr marL="0" indent="0">
              <a:buNone/>
            </a:pPr>
            <a:r>
              <a:rPr lang="hr-HR" dirty="0"/>
              <a:t>Iznosi navedeni u kuni </a:t>
            </a:r>
            <a:r>
              <a:rPr lang="hr-HR" b="1" dirty="0"/>
              <a:t>smatraju se iznosima u eurima </a:t>
            </a:r>
            <a:r>
              <a:rPr lang="hr-HR" dirty="0"/>
              <a:t>uz primjenu fiksnog tečaja konverzije i sukladno propisanim pravilima za preračunavanje i zaokruživanje.</a:t>
            </a:r>
          </a:p>
        </p:txBody>
      </p:sp>
    </p:spTree>
    <p:extLst>
      <p:ext uri="{BB962C8B-B14F-4D97-AF65-F5344CB8AC3E}">
        <p14:creationId xmlns:p14="http://schemas.microsoft.com/office/powerpoint/2010/main" val="100599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CC79F-5B08-D10C-0352-FB144A622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Sadržaju isprava o plaći, naknadi plaće i otpremnini u razdoblju dvojnog iskazivanja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08E49-55DF-9975-3CF8-4C438C189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OBVEZA IZDAVANJA OBRAČUNA:</a:t>
            </a:r>
          </a:p>
          <a:p>
            <a:r>
              <a:rPr lang="hr-HR" dirty="0"/>
              <a:t>Zakon o radu, čl. 93.</a:t>
            </a:r>
          </a:p>
          <a:p>
            <a:pPr marL="536575" indent="-361950">
              <a:buFontTx/>
              <a:buChar char="-"/>
            </a:pPr>
            <a:r>
              <a:rPr lang="hr-HR" dirty="0"/>
              <a:t>obračun plaće, naknade plaće i otpremnine </a:t>
            </a:r>
          </a:p>
          <a:p>
            <a:pPr marL="536575" indent="-361950">
              <a:buFontTx/>
              <a:buChar char="-"/>
            </a:pPr>
            <a:r>
              <a:rPr lang="hr-HR" dirty="0"/>
              <a:t>obračun neisplaćene plaće, naknade plaće i otpremnine</a:t>
            </a:r>
          </a:p>
          <a:p>
            <a:pPr marL="0" indent="0">
              <a:buNone/>
            </a:pPr>
            <a:r>
              <a:rPr lang="hr-HR" dirty="0"/>
              <a:t>SADRŽAJ TIH ISPRAVA:</a:t>
            </a:r>
          </a:p>
          <a:p>
            <a:r>
              <a:rPr lang="hr-HR" dirty="0"/>
              <a:t>Pravilnik o sadržaju obračuna plaće, naknade plaće i otpremnine – na snazi od 2015. godine</a:t>
            </a:r>
          </a:p>
          <a:p>
            <a:r>
              <a:rPr lang="hr-HR" dirty="0"/>
              <a:t>Zakon o uvođenju eura – dodatni sadržaj u razdoblju dvojnog iskazivanja valuta – </a:t>
            </a:r>
            <a:r>
              <a:rPr lang="hr-HR" b="1" dirty="0"/>
              <a:t>od 5. rujna 2022. do 31. prosinca 2023.</a:t>
            </a:r>
          </a:p>
          <a:p>
            <a:pPr marL="792162" indent="-342900">
              <a:buFont typeface="Wingdings" panose="05000000000000000000" pitchFamily="2" charset="2"/>
              <a:buChar char="ü"/>
            </a:pPr>
            <a:r>
              <a:rPr lang="hr-HR" dirty="0"/>
              <a:t>Zakonom o uvođenju eura se u razdoblju dvojnog iskazivanja proširuje sadržaj obračuna plaće, naknade plaće i otpremnine</a:t>
            </a:r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05405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308C6-415C-F54B-82EF-8D08BDF75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Ugovor o djelu i </a:t>
            </a:r>
            <a:r>
              <a:rPr lang="hr-HR" dirty="0" err="1"/>
              <a:t>autorskopravni</a:t>
            </a:r>
            <a:r>
              <a:rPr lang="hr-HR" dirty="0"/>
              <a:t> ugovor u razdoblju dvojnog iskazivanja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E8023-FCB0-0379-F685-62D5F45A1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hr-HR" i="1" dirty="0"/>
              <a:t>Čl. 52. st. 3. Zakona o uvođenju eura:</a:t>
            </a:r>
          </a:p>
          <a:p>
            <a:pPr algn="just"/>
            <a:r>
              <a:rPr lang="hr-HR" dirty="0"/>
              <a:t>U razdoblju dvojnog iskazivanja, naručitelj je dužan u ugovoru o djelu i u </a:t>
            </a:r>
            <a:r>
              <a:rPr lang="hr-HR" dirty="0" err="1"/>
              <a:t>autorskopravnom</a:t>
            </a:r>
            <a:r>
              <a:rPr lang="hr-HR" dirty="0"/>
              <a:t> ugovoru dvojno iskazati ukupan iznos koji će biti isplaćen izvršitelju uz prikaz fiksnog tečaja konverzije. </a:t>
            </a:r>
          </a:p>
          <a:p>
            <a:pPr algn="just"/>
            <a:r>
              <a:rPr lang="hr-HR" dirty="0"/>
              <a:t>Zaključak: ako se ugovara bruto iznos, mora se u ugovoru navesti i </a:t>
            </a:r>
            <a:r>
              <a:rPr lang="hr-HR" b="1" dirty="0"/>
              <a:t>neto iznos naknade</a:t>
            </a:r>
          </a:p>
          <a:p>
            <a:pPr algn="just"/>
            <a:r>
              <a:rPr lang="hr-HR" dirty="0"/>
              <a:t>Ova se obveza odnosi samo na ugovore sklopljene u hrvatskim rezidentima (potrošačima u RH)</a:t>
            </a:r>
          </a:p>
          <a:p>
            <a:pPr marL="0" indent="0" algn="just">
              <a:buNone/>
            </a:pPr>
            <a:r>
              <a:rPr lang="hr-HR" i="1" u="sng" dirty="0"/>
              <a:t>Napomena:</a:t>
            </a:r>
          </a:p>
          <a:p>
            <a:pPr algn="just"/>
            <a:r>
              <a:rPr lang="hr-HR" dirty="0"/>
              <a:t>Prema Zakonu o obveznim odnosima, ugovor o djelu ne mora biti sklopljen u pisanom obliku. Pravno je valjan i usmeni ugovor stranaka.</a:t>
            </a:r>
          </a:p>
          <a:p>
            <a:pPr algn="just"/>
            <a:r>
              <a:rPr lang="hr-HR" dirty="0" err="1"/>
              <a:t>Autorskopravni</a:t>
            </a:r>
            <a:r>
              <a:rPr lang="hr-HR" dirty="0"/>
              <a:t> ugovor mora biti sklopljen u pisanoj formi.</a:t>
            </a:r>
          </a:p>
        </p:txBody>
      </p:sp>
    </p:spTree>
    <p:extLst>
      <p:ext uri="{BB962C8B-B14F-4D97-AF65-F5344CB8AC3E}">
        <p14:creationId xmlns:p14="http://schemas.microsoft.com/office/powerpoint/2010/main" val="2791245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65375-FC7D-49B2-9BFF-50A9E2FD4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51384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>Sadržaj ugovorenih prava u novom TKU - sažetak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9F764-4926-48C3-A617-EA5908F00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>
            <a:normAutofit/>
          </a:bodyPr>
          <a:lstStyle/>
          <a:p>
            <a:pPr marL="357188" indent="-357188">
              <a:buFont typeface="Wingdings" panose="05000000000000000000" pitchFamily="2" charset="2"/>
              <a:buChar char="ü"/>
            </a:pPr>
            <a:r>
              <a:rPr lang="hr-HR" dirty="0"/>
              <a:t>zadržana su sva prava iz prethodnog TKU-a</a:t>
            </a:r>
          </a:p>
          <a:p>
            <a:pPr marL="357188" indent="-357188">
              <a:buFont typeface="Wingdings" panose="05000000000000000000" pitchFamily="2" charset="2"/>
              <a:buChar char="ü"/>
            </a:pPr>
            <a:r>
              <a:rPr lang="hr-HR" dirty="0"/>
              <a:t>detaljnije je uređen način određivanja naknade plaće za godišnji odmor </a:t>
            </a:r>
          </a:p>
          <a:p>
            <a:pPr marL="357188" indent="-357188">
              <a:buFont typeface="Wingdings" panose="05000000000000000000" pitchFamily="2" charset="2"/>
              <a:buChar char="ü"/>
            </a:pPr>
            <a:r>
              <a:rPr lang="hr-HR" dirty="0"/>
              <a:t>propisana je nova osnovica za određivanje osnovne plaće – 6.286,29 kn mjesečno bruto od 1. svibnja 2022. </a:t>
            </a:r>
          </a:p>
          <a:p>
            <a:pPr marL="357188" indent="-357188">
              <a:buFont typeface="Wingdings" panose="05000000000000000000" pitchFamily="2" charset="2"/>
              <a:buChar char="ü"/>
            </a:pPr>
            <a:r>
              <a:rPr lang="hr-HR" dirty="0"/>
              <a:t>povoljnije je uređeno pravo na dodatak 0,5% po godini staža</a:t>
            </a:r>
          </a:p>
          <a:p>
            <a:pPr marL="357188" indent="-357188">
              <a:buFont typeface="Wingdings" panose="05000000000000000000" pitchFamily="2" charset="2"/>
              <a:buChar char="ü"/>
            </a:pPr>
            <a:r>
              <a:rPr lang="hr-HR" dirty="0"/>
              <a:t>propisan je novi dodatak na plaću za određene zaposlenike</a:t>
            </a:r>
          </a:p>
          <a:p>
            <a:pPr marL="357188" indent="-357188">
              <a:buFont typeface="Wingdings" panose="05000000000000000000" pitchFamily="2" charset="2"/>
              <a:buChar char="ü"/>
            </a:pPr>
            <a:r>
              <a:rPr lang="hr-HR" dirty="0"/>
              <a:t>povoljnije je uređen rad po pozivu</a:t>
            </a:r>
          </a:p>
          <a:p>
            <a:pPr marL="0" indent="0">
              <a:buNone/>
            </a:pPr>
            <a:endParaRPr lang="hr-HR" u="sng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6355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40F38-861A-C714-FC90-AB234A93D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5544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>Određivanje naknade za bolovanje na teret HZZO-a za 2023. ako šestomjesečno razdoblje obuhvaća i 2022. godinu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61C80-4CF8-93C5-5F8C-0C8714B21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44144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Potvrda o plaći</a:t>
            </a:r>
          </a:p>
          <a:p>
            <a:r>
              <a:rPr lang="hr-HR" dirty="0"/>
              <a:t>Potvrda o osnovicama osiguranja (samozaposlene osobe)</a:t>
            </a:r>
          </a:p>
          <a:p>
            <a:r>
              <a:rPr lang="hr-HR" dirty="0"/>
              <a:t>Ako šestomjesečno razdoblje od kojega se određuje osnovica za ostvarivanje prava naknadu za bolovanje obuhvaća i 2022. godinu, iznose koji se odnose na 2022. trebalo bi iskazati u eurima</a:t>
            </a:r>
          </a:p>
          <a:p>
            <a:pPr marL="0" indent="0">
              <a:buNone/>
            </a:pPr>
            <a:r>
              <a:rPr lang="hr-HR" b="1" i="1" dirty="0"/>
              <a:t>Primjer:</a:t>
            </a:r>
          </a:p>
          <a:p>
            <a:pPr marL="0" indent="0">
              <a:buNone/>
            </a:pPr>
            <a:r>
              <a:rPr lang="hr-HR" dirty="0"/>
              <a:t>Radnik je na bolovanju od 1. veljače 2023. i od 15. ožujka 2023. ostvaruje pravo na naknadu za bolovanje na teret HZZO-a. </a:t>
            </a:r>
          </a:p>
          <a:p>
            <a:pPr marL="0" indent="0">
              <a:buNone/>
            </a:pPr>
            <a:r>
              <a:rPr lang="hr-HR" dirty="0"/>
              <a:t>Osnovicu za određivanje visine nakade treba odrediti od prosječne plaće isplaćene u razdoblju od siječnja 2023. do kolovoza 2022. </a:t>
            </a:r>
          </a:p>
          <a:p>
            <a:pPr marL="0" indent="0">
              <a:buNone/>
            </a:pPr>
            <a:r>
              <a:rPr lang="hr-HR" b="1" dirty="0"/>
              <a:t>U kojoj valuti iskazati podatke u Potvrdi o plaći? </a:t>
            </a:r>
          </a:p>
          <a:p>
            <a:pPr marL="0" indent="0">
              <a:buNone/>
            </a:pPr>
            <a:r>
              <a:rPr lang="hr-HR" dirty="0"/>
              <a:t>Podatke treba iskazati </a:t>
            </a:r>
            <a:r>
              <a:rPr lang="hr-HR" u="sng" dirty="0"/>
              <a:t>u eurima, </a:t>
            </a:r>
            <a:r>
              <a:rPr lang="hr-HR" dirty="0"/>
              <a:t>tj. kunske iznose pretvoriti u eure po fiksnom tečaju konverzije.</a:t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50196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4824"/>
            <a:ext cx="9252520" cy="49625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86A1EDE2-7C46-4865-9DA2-97495175F390}"/>
              </a:ext>
            </a:extLst>
          </p:cNvPr>
          <p:cNvSpPr/>
          <p:nvPr/>
        </p:nvSpPr>
        <p:spPr>
          <a:xfrm>
            <a:off x="5796136" y="5229200"/>
            <a:ext cx="1152128" cy="504056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82EA5F9-04DA-4849-B1E6-D6FF76C738D8}"/>
              </a:ext>
            </a:extLst>
          </p:cNvPr>
          <p:cNvSpPr/>
          <p:nvPr/>
        </p:nvSpPr>
        <p:spPr>
          <a:xfrm>
            <a:off x="3347865" y="4772000"/>
            <a:ext cx="2448271" cy="9144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10BE13B-FF44-4FD2-AE15-21EDCA445B80}"/>
              </a:ext>
            </a:extLst>
          </p:cNvPr>
          <p:cNvSpPr/>
          <p:nvPr/>
        </p:nvSpPr>
        <p:spPr>
          <a:xfrm>
            <a:off x="-180528" y="1104824"/>
            <a:ext cx="1368152" cy="12223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973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FC31F-A00D-424A-B655-C1BFEEED2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JOPPD obrazac za plaću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8426D-6243-4A10-8D14-C46CA70A4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76192"/>
          </a:xfrm>
        </p:spPr>
        <p:txBody>
          <a:bodyPr/>
          <a:lstStyle/>
          <a:p>
            <a:r>
              <a:rPr lang="hr-HR" dirty="0"/>
              <a:t>JOPPD obrazac koji se dostavlja do 31. prosinca 2022. – </a:t>
            </a:r>
            <a:r>
              <a:rPr lang="hr-HR" b="1" dirty="0"/>
              <a:t>podaci u kunama</a:t>
            </a:r>
            <a:r>
              <a:rPr lang="hr-HR" dirty="0"/>
              <a:t> – JOPPD s oznakom </a:t>
            </a:r>
            <a:r>
              <a:rPr lang="hr-HR" b="1" dirty="0"/>
              <a:t>22xxx</a:t>
            </a:r>
          </a:p>
          <a:p>
            <a:r>
              <a:rPr lang="hr-HR" dirty="0"/>
              <a:t>JOPPD obrascu koji će se dostavljati 1. siječnja 2023. i kasnije –</a:t>
            </a:r>
            <a:r>
              <a:rPr lang="hr-HR" b="1" dirty="0"/>
              <a:t>podaci u eurima </a:t>
            </a:r>
            <a:r>
              <a:rPr lang="hr-HR" dirty="0"/>
              <a:t>– JOPPD obrazac s oznakom </a:t>
            </a:r>
            <a:r>
              <a:rPr lang="hr-HR" b="1" dirty="0"/>
              <a:t>23xxx</a:t>
            </a:r>
          </a:p>
          <a:p>
            <a:r>
              <a:rPr lang="hr-HR" dirty="0"/>
              <a:t>Kod većine poslodavaca prvi JOPPD u eurima biti će JOPPD za plaću za prosinac 2022. koja će se isplaćivati u siječnju 2023. </a:t>
            </a:r>
          </a:p>
        </p:txBody>
      </p:sp>
    </p:spTree>
    <p:extLst>
      <p:ext uri="{BB962C8B-B14F-4D97-AF65-F5344CB8AC3E}">
        <p14:creationId xmlns:p14="http://schemas.microsoft.com/office/powerpoint/2010/main" val="74625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CCE90-70CD-9D9D-2D01-0686B753F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>JOPPD obrazac za neoporezive primitke koji se mogu iskazivati u mjesečnom obrascu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B8A0F-1F2E-C48F-8B29-2E47EDA50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44144"/>
          </a:xfrm>
        </p:spPr>
        <p:txBody>
          <a:bodyPr/>
          <a:lstStyle/>
          <a:p>
            <a:r>
              <a:rPr lang="hr-HR" dirty="0"/>
              <a:t>JOPPD obrazac za neoporezive primitke isplaćene u prosincu 2022. se može dostaviti do 15. siječnja 2023., ali mora biti označen oznakom 22365 </a:t>
            </a:r>
          </a:p>
          <a:p>
            <a:r>
              <a:rPr lang="hr-HR" dirty="0"/>
              <a:t>Podaci se iskazuju u kunama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9267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07DC5-65B1-C1E9-94B2-23BEACC72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Ispravci i dopune JOPPD obrazaca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D464D-A930-11F5-6933-9E10C7980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OSNOVNO PRAVILO:</a:t>
            </a:r>
          </a:p>
          <a:p>
            <a:r>
              <a:rPr lang="hr-HR" dirty="0"/>
              <a:t>JOPPD obrazac se </a:t>
            </a:r>
            <a:r>
              <a:rPr lang="hr-HR" b="1" dirty="0"/>
              <a:t>ispravlja u valuti u kojoj je ispostavljen</a:t>
            </a:r>
          </a:p>
          <a:p>
            <a:r>
              <a:rPr lang="hr-HR" dirty="0"/>
              <a:t> JOPPD obrasci koji su ispostavljeni do 31.12.2022.- </a:t>
            </a:r>
            <a:r>
              <a:rPr lang="hr-HR" b="1" dirty="0"/>
              <a:t>i</a:t>
            </a:r>
            <a:r>
              <a:rPr lang="hr-HR" dirty="0"/>
              <a:t>spravljati će se podaci u kunama</a:t>
            </a:r>
          </a:p>
          <a:p>
            <a:r>
              <a:rPr lang="hr-HR" dirty="0"/>
              <a:t>JOPPD obrasci dostavljeni od 1. siječnja 2023. – ispravak i dopune u eurima</a:t>
            </a:r>
            <a:endParaRPr lang="hr-HR" i="1" dirty="0"/>
          </a:p>
          <a:p>
            <a:pPr marL="0" indent="0">
              <a:buNone/>
            </a:pPr>
            <a:r>
              <a:rPr lang="hr-HR" i="1" u="sng" dirty="0"/>
              <a:t>Napomena:</a:t>
            </a:r>
          </a:p>
          <a:p>
            <a:pPr marL="0" indent="0">
              <a:buNone/>
            </a:pPr>
            <a:r>
              <a:rPr lang="hr-HR" dirty="0"/>
              <a:t>Prema Općem poreznom zakonu JOPPD se smatra ovršnom ispravom i poreznom prijavom i moguće ga je ispraviti za razdoblje tri godine unatrag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9052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3D1CF-7248-CA89-8437-DBA2B4C53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SNU aplikacija za povezivanje nepovezanih uplata  s podacima iz JOPPD obrazaca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00DFF-2F95-943E-C30F-2D013E5ED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32176"/>
          </a:xfrm>
        </p:spPr>
        <p:txBody>
          <a:bodyPr/>
          <a:lstStyle/>
          <a:p>
            <a:r>
              <a:rPr lang="hr-HR" dirty="0"/>
              <a:t>Porezna uprava prilagođava SNU aplikaciju za povezivanje uplata s podacima iz dostavljenih JOPPD obrazaca</a:t>
            </a:r>
          </a:p>
          <a:p>
            <a:r>
              <a:rPr lang="hr-HR" dirty="0"/>
              <a:t>Omogućiti će se povezivanje i u slučaju kad se razlikuje valuta u kojoj su iskazani podaci u obrascu JOPPD i  valuta u kojoj je obavljeno plaćanje</a:t>
            </a:r>
          </a:p>
          <a:p>
            <a:pPr marL="0" indent="0">
              <a:buNone/>
            </a:pPr>
            <a:r>
              <a:rPr lang="hr-HR" i="1" u="sng" dirty="0"/>
              <a:t>Primjer:</a:t>
            </a:r>
          </a:p>
          <a:p>
            <a:pPr>
              <a:buFontTx/>
              <a:buChar char="-"/>
            </a:pPr>
            <a:r>
              <a:rPr lang="hr-HR" dirty="0"/>
              <a:t>ispostavljen je obrazac JOPPD za plaću za studeni 2022. u kunama, a plaćanje javnih davanja po tom obrascu je obavljeno u 2023. godini, u eurima</a:t>
            </a:r>
          </a:p>
          <a:p>
            <a:pPr>
              <a:buFontTx/>
              <a:buChar char="-"/>
            </a:pPr>
            <a:r>
              <a:rPr lang="hr-HR" dirty="0"/>
              <a:t>pri plaćanju na nalozima nisu navedene ispravne oznake JOPPD obrasca, pa treba povezati uplate sa zaduženjem</a:t>
            </a:r>
          </a:p>
        </p:txBody>
      </p:sp>
    </p:spTree>
    <p:extLst>
      <p:ext uri="{BB962C8B-B14F-4D97-AF65-F5344CB8AC3E}">
        <p14:creationId xmlns:p14="http://schemas.microsoft.com/office/powerpoint/2010/main" val="72824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C66E3-EC19-4C30-0B90-7CBF50184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Putni nalozi – kombinacije u prijelaznom razdoblju 2022./2023.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B3C6AF-C104-FB23-8FF6-8003861D71D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844824"/>
          <a:ext cx="8229600" cy="4392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8738107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76809263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418853746"/>
                    </a:ext>
                  </a:extLst>
                </a:gridCol>
              </a:tblGrid>
              <a:tr h="4392488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Službeno putovanje završeno u 2022.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Putni nalog obračunan u 2022.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Isplata nije bila u 2022., već se radniku troškovi nadoknađuju u 2023.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hr-HR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hr-HR" dirty="0"/>
                        <a:t>OBRAČUN TROŠKOVA: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hr-HR" dirty="0"/>
                        <a:t>u kunama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hr-HR" dirty="0"/>
                        <a:t>RASHOD: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hr-HR" dirty="0"/>
                        <a:t>2022.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hr-HR" dirty="0"/>
                        <a:t>ISPLATA RADNIKU: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hr-HR" dirty="0"/>
                        <a:t>u eurima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Službeno putovanje započeto u 2022., a završeno u 2023.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Obračun i isplata radniku u 2023.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hr-HR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hr-HR" dirty="0"/>
                        <a:t>OBRAČUN TROŠKOVA: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hr-HR" dirty="0"/>
                        <a:t>u eurima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hr-HR" dirty="0"/>
                        <a:t>RASHOD: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hr-HR" dirty="0"/>
                        <a:t>2023.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hr-HR" dirty="0"/>
                        <a:t>ISPLATA RADNIKU: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hr-HR" dirty="0"/>
                        <a:t>u eurima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Službeno putovanje započeto u 2022., završeno u 2023. u državu u kojoj je dnevnica propisa u trećoj valuti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hr-HR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hr-HR" dirty="0"/>
                        <a:t>OBRAČUN TROŠKOVA: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hr-HR" dirty="0"/>
                        <a:t>u trećoj valuti ili u eurima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hr-HR" dirty="0"/>
                        <a:t>RASHOD: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hr-HR" dirty="0"/>
                        <a:t>2023., u eurima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hr-HR" dirty="0"/>
                        <a:t>ISPLATA RADNIKU: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hr-HR" dirty="0"/>
                        <a:t>u trećoj valuti ili u eurima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hr-HR" dirty="0"/>
                    </a:p>
                    <a:p>
                      <a:pPr marL="285750" indent="-285750">
                        <a:buFontTx/>
                        <a:buChar char="-"/>
                      </a:pP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160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684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BEE20-76A4-E073-3251-2780BEB72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Putni nalozi – putovanja u države euro-zone do kraja 2022. i u 2023.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264F654-5417-0334-D66D-1005155F215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844824"/>
          <a:ext cx="8229600" cy="437685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90664">
                  <a:extLst>
                    <a:ext uri="{9D8B030D-6E8A-4147-A177-3AD203B41FA5}">
                      <a16:colId xmlns:a16="http://schemas.microsoft.com/office/drawing/2014/main" val="730474151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3954016020"/>
                    </a:ext>
                  </a:extLst>
                </a:gridCol>
                <a:gridCol w="2530624">
                  <a:extLst>
                    <a:ext uri="{9D8B030D-6E8A-4147-A177-3AD203B41FA5}">
                      <a16:colId xmlns:a16="http://schemas.microsoft.com/office/drawing/2014/main" val="225818981"/>
                    </a:ext>
                  </a:extLst>
                </a:gridCol>
              </a:tblGrid>
              <a:tr h="720080">
                <a:tc gridSpan="3">
                  <a:txBody>
                    <a:bodyPr/>
                    <a:lstStyle/>
                    <a:p>
                      <a:pPr algn="ctr"/>
                      <a:r>
                        <a:rPr lang="hr-HR" dirty="0"/>
                        <a:t>NADOKNADA TROŠKOVA RADNIKU PO OBRAČUNANOM PUTNOM NALOGU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887699"/>
                  </a:ext>
                </a:extLst>
              </a:tr>
              <a:tr h="1096453"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Do 30. prosinca 2022.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Na dan 31. prosinca 2022.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Od 1. siječnja 2023.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6826521"/>
                  </a:ext>
                </a:extLst>
              </a:tr>
              <a:tr h="2086199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Isplata u eurima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hr-HR" dirty="0"/>
                        <a:t>ili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Isplata u kunama - po srednjem tečaju HNB na dan obračuna putnog naloga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Isplata u eurima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hr-HR" dirty="0"/>
                        <a:t>ili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Isplata u kunama - po srednjem tečaju HNB koji će biti jednak propisanom konverzijskom tečaju koji je odredila Komisija EU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- Isplata u eurima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2545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694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AE6A3-AA8F-42CD-A9B9-7812DB9AE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404664"/>
            <a:ext cx="8856984" cy="720080"/>
          </a:xfrm>
        </p:spPr>
        <p:txBody>
          <a:bodyPr>
            <a:normAutofit/>
          </a:bodyPr>
          <a:lstStyle/>
          <a:p>
            <a:pPr algn="ctr"/>
            <a:r>
              <a:rPr lang="hr-HR" sz="3600" dirty="0"/>
              <a:t>Osobni odbitak u 2023.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B4D1BF4-5D94-4924-A5BD-3582B6F677A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95536" y="1268760"/>
          <a:ext cx="8352928" cy="53585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13424">
                  <a:extLst>
                    <a:ext uri="{9D8B030D-6E8A-4147-A177-3AD203B41FA5}">
                      <a16:colId xmlns:a16="http://schemas.microsoft.com/office/drawing/2014/main" val="382007172"/>
                    </a:ext>
                  </a:extLst>
                </a:gridCol>
                <a:gridCol w="1182716">
                  <a:extLst>
                    <a:ext uri="{9D8B030D-6E8A-4147-A177-3AD203B41FA5}">
                      <a16:colId xmlns:a16="http://schemas.microsoft.com/office/drawing/2014/main" val="1956267608"/>
                    </a:ext>
                  </a:extLst>
                </a:gridCol>
                <a:gridCol w="1478394">
                  <a:extLst>
                    <a:ext uri="{9D8B030D-6E8A-4147-A177-3AD203B41FA5}">
                      <a16:colId xmlns:a16="http://schemas.microsoft.com/office/drawing/2014/main" val="591275047"/>
                    </a:ext>
                  </a:extLst>
                </a:gridCol>
                <a:gridCol w="1478394">
                  <a:extLst>
                    <a:ext uri="{9D8B030D-6E8A-4147-A177-3AD203B41FA5}">
                      <a16:colId xmlns:a16="http://schemas.microsoft.com/office/drawing/2014/main" val="2023859134"/>
                    </a:ext>
                  </a:extLst>
                </a:gridCol>
              </a:tblGrid>
              <a:tr h="468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OPIS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Faktor</a:t>
                      </a:r>
                      <a:endParaRPr lang="hr-HR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Mjesečno u kunama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Mjesečno u eurima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114469644"/>
                  </a:ext>
                </a:extLst>
              </a:tr>
              <a:tr h="3276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Osnovica osobnog odbitka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2.500,00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331,81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247715755"/>
                  </a:ext>
                </a:extLst>
              </a:tr>
              <a:tr h="3655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Osnovni osobni odbitak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hr-HR" sz="2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4.000,00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530,89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127816964"/>
                  </a:ext>
                </a:extLst>
              </a:tr>
              <a:tr h="365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Uzdržavani član – </a:t>
                      </a:r>
                      <a:r>
                        <a:rPr lang="hr-HR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U,S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hr-HR" sz="2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1.750,00</a:t>
                      </a:r>
                      <a:endParaRPr lang="hr-HR" sz="2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232,27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781093781"/>
                  </a:ext>
                </a:extLst>
              </a:tr>
              <a:tr h="365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Prvo dijete – </a:t>
                      </a:r>
                      <a:r>
                        <a:rPr lang="hr-HR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hr-HR" sz="2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1.750,00</a:t>
                      </a:r>
                      <a:endParaRPr lang="hr-HR" sz="2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232,27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619746523"/>
                  </a:ext>
                </a:extLst>
              </a:tr>
              <a:tr h="365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Drugo dijete – </a:t>
                      </a:r>
                      <a:r>
                        <a:rPr lang="hr-HR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hr-HR" sz="2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2.500,00</a:t>
                      </a:r>
                      <a:endParaRPr lang="hr-HR" sz="2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331,81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015989136"/>
                  </a:ext>
                </a:extLst>
              </a:tr>
              <a:tr h="365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Treće dijete – </a:t>
                      </a:r>
                      <a:r>
                        <a:rPr lang="hr-HR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  <a:endParaRPr lang="hr-HR" sz="2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3.500,00</a:t>
                      </a:r>
                      <a:endParaRPr lang="hr-HR" sz="2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464,53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67813196"/>
                  </a:ext>
                </a:extLst>
              </a:tr>
              <a:tr h="407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Četvrto dijete</a:t>
                      </a:r>
                      <a:r>
                        <a:rPr lang="hr-HR" sz="200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hr-HR" sz="2000" b="1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D4</a:t>
                      </a:r>
                      <a:endParaRPr lang="hr-HR" sz="2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hr-HR" sz="2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4.750,00</a:t>
                      </a:r>
                      <a:endParaRPr lang="hr-HR" sz="2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630,44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34559740"/>
                  </a:ext>
                </a:extLst>
              </a:tr>
              <a:tr h="36555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itd…. – povećanje za svako sljedeće dijete</a:t>
                      </a: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176015882"/>
                  </a:ext>
                </a:extLst>
              </a:tr>
              <a:tr h="365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Osobe s invaliditetom - </a:t>
                      </a:r>
                      <a:r>
                        <a:rPr lang="hr-H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0,4</a:t>
                      </a:r>
                      <a:endParaRPr lang="hr-H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1.000,00</a:t>
                      </a:r>
                      <a:endParaRPr lang="hr-H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132,72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716486631"/>
                  </a:ext>
                </a:extLst>
              </a:tr>
              <a:tr h="1276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Osobe s invaliditetom po jednoj osnovi 100% i/ili koje imaju pravo na doplatak za pomoć i njegu i/ili su korisnici osobne invalidnine – </a:t>
                      </a:r>
                      <a:r>
                        <a:rPr lang="hr-H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I*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1,5</a:t>
                      </a:r>
                      <a:endParaRPr lang="hr-H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3.750,00</a:t>
                      </a:r>
                      <a:endParaRPr lang="hr-H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497,72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01235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884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C0FAE-097D-2D49-C1AA-2CF10B1BC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Primici uzdržavanih članova obitelji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2F23E-A448-20E0-8A3A-4BAB3C0C9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76192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PRIJEDLOG: </a:t>
            </a:r>
          </a:p>
          <a:p>
            <a:r>
              <a:rPr lang="hr-HR" dirty="0"/>
              <a:t>prag godišnjih primitaka od 15.000,00 kn koje mogu ostvariti uzdržavana djeca i drugi uzdržavani članovi, povećava se na </a:t>
            </a:r>
            <a:r>
              <a:rPr lang="hr-HR" b="1" dirty="0"/>
              <a:t>24.000,00 kn</a:t>
            </a:r>
          </a:p>
          <a:p>
            <a:r>
              <a:rPr lang="hr-HR" dirty="0"/>
              <a:t>primjenjivati će se za 2022. godinu</a:t>
            </a:r>
          </a:p>
          <a:p>
            <a:endParaRPr lang="hr-HR" dirty="0"/>
          </a:p>
          <a:p>
            <a:r>
              <a:rPr lang="hr-HR" dirty="0"/>
              <a:t>Prag godišnjih primitaka u eurima: šesterostruki iznos osnovnog osobnog odbitka:</a:t>
            </a:r>
          </a:p>
          <a:p>
            <a:pPr marL="0" indent="271463">
              <a:buNone/>
            </a:pPr>
            <a:r>
              <a:rPr lang="hr-HR" dirty="0"/>
              <a:t>6 x 530,89 = </a:t>
            </a:r>
            <a:r>
              <a:rPr lang="hr-HR" b="1" dirty="0"/>
              <a:t>3.185,34 eura</a:t>
            </a:r>
          </a:p>
        </p:txBody>
      </p:sp>
    </p:spTree>
    <p:extLst>
      <p:ext uri="{BB962C8B-B14F-4D97-AF65-F5344CB8AC3E}">
        <p14:creationId xmlns:p14="http://schemas.microsoft.com/office/powerpoint/2010/main" val="187727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8E3E5-3867-CEFF-5B55-8029AD743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2CC3D-80D3-1BC5-00DB-E39594EF0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indent="-357188">
              <a:buFont typeface="Wingdings" panose="05000000000000000000" pitchFamily="2" charset="2"/>
              <a:buChar char="ü"/>
            </a:pPr>
            <a:r>
              <a:rPr lang="hr-HR" dirty="0"/>
              <a:t>naknada za bolovanje do 42 dana – alternativno, ovisno što je povoljnije za radnika</a:t>
            </a:r>
          </a:p>
          <a:p>
            <a:pPr marL="357188" indent="-357188">
              <a:buFont typeface="Wingdings" panose="05000000000000000000" pitchFamily="2" charset="2"/>
              <a:buChar char="ü"/>
            </a:pPr>
            <a:r>
              <a:rPr lang="hr-HR" dirty="0"/>
              <a:t>izmijenjeno je pravo na regres, božićnicu i dar za djecu za zaposlene koji rade s nepunim radnim vremenom kod dva poslodavca</a:t>
            </a:r>
          </a:p>
          <a:p>
            <a:pPr marL="357188" indent="-357188">
              <a:buFont typeface="Wingdings" panose="05000000000000000000" pitchFamily="2" charset="2"/>
              <a:buChar char="ü"/>
            </a:pPr>
            <a:r>
              <a:rPr lang="hr-HR" dirty="0"/>
              <a:t>proširen je obvezan sadržaj putnog naloga</a:t>
            </a:r>
          </a:p>
          <a:p>
            <a:pPr marL="357188" indent="-357188">
              <a:buFont typeface="Wingdings" panose="05000000000000000000" pitchFamily="2" charset="2"/>
              <a:buChar char="ü"/>
            </a:pPr>
            <a:r>
              <a:rPr lang="hr-HR" dirty="0"/>
              <a:t>povećan je iznos prava za sistematski pregled na 1.200,00 kn</a:t>
            </a:r>
          </a:p>
          <a:p>
            <a:pPr marL="357188" indent="-357188">
              <a:buFont typeface="Wingdings" panose="05000000000000000000" pitchFamily="2" charset="2"/>
              <a:buChar char="ü"/>
            </a:pPr>
            <a:r>
              <a:rPr lang="hr-HR" dirty="0"/>
              <a:t>povoljnije je uređeno pravo određenih zaposlenika na naknadu troškova prijevoza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30198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9F9EB-9436-4DEF-A6D2-FC797F0EE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67408"/>
          </a:xfrm>
        </p:spPr>
        <p:txBody>
          <a:bodyPr>
            <a:normAutofit/>
          </a:bodyPr>
          <a:lstStyle/>
          <a:p>
            <a:pPr algn="ctr"/>
            <a:r>
              <a:rPr lang="hr-HR" dirty="0"/>
              <a:t>Tarifa poreza na dohodak u 2023. godini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D0976-29A8-40AD-9318-87DDDB9AE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360" y="1700808"/>
            <a:ext cx="8280920" cy="4767560"/>
          </a:xfrm>
        </p:spPr>
        <p:txBody>
          <a:bodyPr/>
          <a:lstStyle/>
          <a:p>
            <a:endParaRPr lang="hr-HR" sz="22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D6E2A81-A88A-49E7-9929-9D3C11C69631}"/>
              </a:ext>
            </a:extLst>
          </p:cNvPr>
          <p:cNvGraphicFramePr>
            <a:graphicFrameLocks noGrp="1"/>
          </p:cNvGraphicFramePr>
          <p:nvPr/>
        </p:nvGraphicFramePr>
        <p:xfrm>
          <a:off x="755576" y="2060848"/>
          <a:ext cx="7931224" cy="28658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990714152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4052154053"/>
                    </a:ext>
                  </a:extLst>
                </a:gridCol>
                <a:gridCol w="2890664">
                  <a:extLst>
                    <a:ext uri="{9D8B030D-6E8A-4147-A177-3AD203B41FA5}">
                      <a16:colId xmlns:a16="http://schemas.microsoft.com/office/drawing/2014/main" val="1767340074"/>
                    </a:ext>
                  </a:extLst>
                </a:gridCol>
              </a:tblGrid>
              <a:tr h="936104">
                <a:tc rowSpan="2"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Stope poreza na dohodak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Porezna osnovica u eurima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922950"/>
                  </a:ext>
                </a:extLst>
              </a:tr>
              <a:tr h="42607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/>
                        <a:t>Mjesečna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/>
                        <a:t>Godišnja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4033094"/>
                  </a:ext>
                </a:extLst>
              </a:tr>
              <a:tr h="707776">
                <a:tc>
                  <a:txBody>
                    <a:bodyPr/>
                    <a:lstStyle/>
                    <a:p>
                      <a:pPr algn="ctr"/>
                      <a:r>
                        <a:rPr lang="hr-HR" sz="2400" b="1" dirty="0"/>
                        <a:t>20%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do 3.981,69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do 47.780,28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0829104"/>
                  </a:ext>
                </a:extLst>
              </a:tr>
              <a:tr h="764759">
                <a:tc>
                  <a:txBody>
                    <a:bodyPr/>
                    <a:lstStyle/>
                    <a:p>
                      <a:pPr algn="ctr"/>
                      <a:r>
                        <a:rPr lang="hr-HR" sz="2400" b="1" dirty="0"/>
                        <a:t>30%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preko 3.981,69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preko 47.780,28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161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779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41FD8-627A-EBD2-58CC-BFB7C3FDF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3"/>
            <a:ext cx="8229600" cy="864097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>Povećani neoporezivi primici </a:t>
            </a:r>
            <a:br>
              <a:rPr lang="hr-HR" dirty="0"/>
            </a:br>
            <a:r>
              <a:rPr lang="hr-HR" dirty="0"/>
              <a:t>od 1. listopada 2022.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EDD6CFF-9E2F-8242-0C22-CAB902E8E0C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9512" y="1268761"/>
          <a:ext cx="8712968" cy="533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85196">
                  <a:extLst>
                    <a:ext uri="{9D8B030D-6E8A-4147-A177-3AD203B41FA5}">
                      <a16:colId xmlns:a16="http://schemas.microsoft.com/office/drawing/2014/main" val="1618240841"/>
                    </a:ext>
                  </a:extLst>
                </a:gridCol>
                <a:gridCol w="2134648">
                  <a:extLst>
                    <a:ext uri="{9D8B030D-6E8A-4147-A177-3AD203B41FA5}">
                      <a16:colId xmlns:a16="http://schemas.microsoft.com/office/drawing/2014/main" val="3231849068"/>
                    </a:ext>
                  </a:extLst>
                </a:gridCol>
                <a:gridCol w="1993124">
                  <a:extLst>
                    <a:ext uri="{9D8B030D-6E8A-4147-A177-3AD203B41FA5}">
                      <a16:colId xmlns:a16="http://schemas.microsoft.com/office/drawing/2014/main" val="2544283054"/>
                    </a:ext>
                  </a:extLst>
                </a:gridCol>
              </a:tblGrid>
              <a:tr h="736534">
                <a:tc>
                  <a:txBody>
                    <a:bodyPr/>
                    <a:lstStyle/>
                    <a:p>
                      <a:pPr algn="ctr"/>
                      <a:r>
                        <a:rPr lang="hr-HR" sz="2200" b="1" dirty="0"/>
                        <a:t>Vrsta primitka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b="1" dirty="0"/>
                        <a:t>Sada iznos </a:t>
                      </a:r>
                      <a:r>
                        <a:rPr lang="hr-HR" sz="2200" b="0" dirty="0"/>
                        <a:t>(godišnje)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b="1" dirty="0"/>
                        <a:t>Novi iznos</a:t>
                      </a:r>
                    </a:p>
                    <a:p>
                      <a:pPr algn="ctr"/>
                      <a:r>
                        <a:rPr lang="hr-HR" sz="2200" b="0" dirty="0"/>
                        <a:t>(godišnje)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617922"/>
                  </a:ext>
                </a:extLst>
              </a:tr>
              <a:tr h="609396">
                <a:tc>
                  <a:txBody>
                    <a:bodyPr/>
                    <a:lstStyle/>
                    <a:p>
                      <a:pPr algn="l"/>
                      <a:r>
                        <a:rPr lang="hr-HR" sz="2200" dirty="0"/>
                        <a:t>Prigodna nagrada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200" dirty="0"/>
                        <a:t>3.000,00 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200" b="0" dirty="0"/>
                        <a:t>5.000,00 kn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2355044"/>
                  </a:ext>
                </a:extLst>
              </a:tr>
              <a:tr h="609396">
                <a:tc>
                  <a:txBody>
                    <a:bodyPr/>
                    <a:lstStyle/>
                    <a:p>
                      <a:pPr algn="l"/>
                      <a:r>
                        <a:rPr lang="hr-HR" sz="2200" dirty="0"/>
                        <a:t>Novčana nagrada za radne rezultate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200" dirty="0"/>
                        <a:t>5.000,00 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200" b="0" dirty="0"/>
                        <a:t>7.500,00 kn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3274448"/>
                  </a:ext>
                </a:extLst>
              </a:tr>
              <a:tr h="609396">
                <a:tc>
                  <a:txBody>
                    <a:bodyPr/>
                    <a:lstStyle/>
                    <a:p>
                      <a:pPr algn="l"/>
                      <a:r>
                        <a:rPr lang="hr-HR" sz="2200" dirty="0"/>
                        <a:t>Dar djetetu do 15 godina starosti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200" dirty="0"/>
                        <a:t>600,00 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200" b="0" dirty="0"/>
                        <a:t>1.000,00 kn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6557903"/>
                  </a:ext>
                </a:extLst>
              </a:tr>
              <a:tr h="609396">
                <a:tc>
                  <a:txBody>
                    <a:bodyPr/>
                    <a:lstStyle/>
                    <a:p>
                      <a:pPr algn="l"/>
                      <a:r>
                        <a:rPr lang="hr-HR" sz="2200" dirty="0"/>
                        <a:t>Dar u naravi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200" dirty="0"/>
                        <a:t>600,00 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200" b="0" dirty="0"/>
                        <a:t>1.000,00 kn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6039597"/>
                  </a:ext>
                </a:extLst>
              </a:tr>
              <a:tr h="736534">
                <a:tc>
                  <a:txBody>
                    <a:bodyPr/>
                    <a:lstStyle/>
                    <a:p>
                      <a:pPr algn="l"/>
                      <a:r>
                        <a:rPr lang="hr-HR" sz="2200" dirty="0"/>
                        <a:t>Novčana paušalna naknada za prehranu radnika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200" dirty="0"/>
                        <a:t>5.000,00 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200" b="0" dirty="0"/>
                        <a:t>6.000,00 kn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5305774"/>
                  </a:ext>
                </a:extLst>
              </a:tr>
              <a:tr h="609396">
                <a:tc>
                  <a:txBody>
                    <a:bodyPr/>
                    <a:lstStyle/>
                    <a:p>
                      <a:pPr algn="l"/>
                      <a:r>
                        <a:rPr lang="hr-HR" sz="2200" dirty="0"/>
                        <a:t>Otpremnine za odlazak u mirovinu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200" dirty="0"/>
                        <a:t>8.000,00 kn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200" b="0" dirty="0"/>
                        <a:t>10.000,00 kn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2259451"/>
                  </a:ext>
                </a:extLst>
              </a:tr>
              <a:tr h="736534">
                <a:tc>
                  <a:txBody>
                    <a:bodyPr/>
                    <a:lstStyle/>
                    <a:p>
                      <a:pPr algn="l"/>
                      <a:r>
                        <a:rPr lang="hr-HR" sz="2200" dirty="0"/>
                        <a:t>Naknada za korištenje privatnog automobila u službene svrhe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200" dirty="0"/>
                        <a:t>2,00 kn/km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2200" b="0" dirty="0"/>
                        <a:t>3,00 kn/km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513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929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A5492-8517-7F9B-1AB8-61CC48F6D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8C9AC-EA3B-82F6-6585-468E13CAB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r-HR" sz="3600" dirty="0"/>
          </a:p>
          <a:p>
            <a:pPr marL="0" indent="0" algn="ctr">
              <a:buNone/>
            </a:pPr>
            <a:r>
              <a:rPr lang="hr-HR" sz="4000" dirty="0"/>
              <a:t>Hvala na pažnji!</a:t>
            </a:r>
          </a:p>
          <a:p>
            <a:pPr marL="0" indent="0" algn="ctr">
              <a:buNone/>
            </a:pPr>
            <a:endParaRPr lang="hr-HR" sz="3600" dirty="0"/>
          </a:p>
          <a:p>
            <a:pPr marL="0" indent="0" algn="ctr">
              <a:buNone/>
            </a:pPr>
            <a:endParaRPr lang="hr-HR" sz="3600" dirty="0"/>
          </a:p>
          <a:p>
            <a:pPr marL="0" indent="0" algn="ctr">
              <a:buNone/>
            </a:pPr>
            <a:r>
              <a:rPr lang="hr-HR" sz="2800" dirty="0"/>
              <a:t>mzuber@rif.hr</a:t>
            </a:r>
          </a:p>
          <a:p>
            <a:pPr marL="0" indent="0" algn="ctr">
              <a:buNone/>
            </a:pP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201118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0CE1B-03C5-48FB-9FF0-4D077D7D6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51384"/>
          </a:xfrm>
        </p:spPr>
        <p:txBody>
          <a:bodyPr>
            <a:normAutofit fontScale="90000"/>
          </a:bodyPr>
          <a:lstStyle/>
          <a:p>
            <a:pPr algn="ctr"/>
            <a:br>
              <a:rPr lang="hr-HR" b="1" dirty="0"/>
            </a:br>
            <a:r>
              <a:rPr lang="hr-HR" dirty="0"/>
              <a:t>Udaljenost kao uvjet ostvarivanja naknade za prijevoz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56776-7B1D-483A-AB83-B24E5F8CA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/>
              <a:t>Za prijevoz u mjestu i za međumjesni prijevoz:</a:t>
            </a:r>
          </a:p>
          <a:p>
            <a:r>
              <a:rPr lang="hr-HR" dirty="0"/>
              <a:t>zaposlenik ima pravo na naknadu troškova prijevoza pod uvjetom da je udaljenost od njegovog prebivališta, odnosno boravišta do mjesta rada najmanje</a:t>
            </a:r>
            <a:r>
              <a:rPr lang="hr-HR" b="1" dirty="0"/>
              <a:t> dva kilometra</a:t>
            </a:r>
          </a:p>
          <a:p>
            <a:pPr marL="0" indent="0">
              <a:buNone/>
            </a:pPr>
            <a:r>
              <a:rPr lang="hr-HR" dirty="0"/>
              <a:t>Način određivanja udaljenosti</a:t>
            </a:r>
            <a:r>
              <a:rPr lang="hr-HR" u="sng" dirty="0"/>
              <a:t>: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hr-HR" dirty="0"/>
              <a:t>kao </a:t>
            </a:r>
            <a:r>
              <a:rPr lang="hr-HR" b="1" dirty="0"/>
              <a:t>najkraća</a:t>
            </a:r>
            <a:r>
              <a:rPr lang="hr-HR" dirty="0"/>
              <a:t> automobilska ruta s asfaltom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hr-HR" dirty="0"/>
              <a:t>putem stranice https://www.google.com/maps 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hr-HR" b="1" dirty="0">
                <a:solidFill>
                  <a:srgbClr val="FF0000"/>
                </a:solidFill>
              </a:rPr>
              <a:t>NOVO: </a:t>
            </a:r>
            <a:r>
              <a:rPr lang="hr-HR" dirty="0"/>
              <a:t>udaljenost se više ne određuje prema planeru Hrvatskog autokluba</a:t>
            </a:r>
          </a:p>
          <a:p>
            <a:pPr marL="0" indent="0">
              <a:buNone/>
            </a:pPr>
            <a:r>
              <a:rPr lang="hr-HR" b="1" i="1" dirty="0"/>
              <a:t>Pitanje: </a:t>
            </a:r>
            <a:r>
              <a:rPr lang="hr-HR" dirty="0"/>
              <a:t>Kada se udaljenost određuje kao najkraća pješačka, a kada kao najkraća automobilska ruta?</a:t>
            </a:r>
          </a:p>
          <a:p>
            <a:pPr marL="0" indent="0">
              <a:buNone/>
            </a:pPr>
            <a:r>
              <a:rPr lang="hr-HR" dirty="0"/>
              <a:t>Ako je objektivno moguć dolazak na posao pješice, udaljenost se određuje kao najkraća pješačka ruta; ako nije – kao najkraća automobilska ruta</a:t>
            </a:r>
          </a:p>
        </p:txBody>
      </p:sp>
    </p:spTree>
    <p:extLst>
      <p:ext uri="{BB962C8B-B14F-4D97-AF65-F5344CB8AC3E}">
        <p14:creationId xmlns:p14="http://schemas.microsoft.com/office/powerpoint/2010/main" val="248992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B7D1F-F375-49C5-A2E4-AA2E07BDA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23392"/>
          </a:xfrm>
        </p:spPr>
        <p:txBody>
          <a:bodyPr>
            <a:noAutofit/>
          </a:bodyPr>
          <a:lstStyle/>
          <a:p>
            <a:pPr algn="ctr"/>
            <a:r>
              <a:rPr lang="hr-HR" sz="3600" dirty="0"/>
              <a:t>Udaljenost od prebivališta/boravišta do lokacije na kojoj zaposlenik radi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A050C-EF3C-4A8E-BA19-5B6124915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>
            <a:normAutofit lnSpcReduction="10000"/>
          </a:bodyPr>
          <a:lstStyle/>
          <a:p>
            <a:r>
              <a:rPr lang="hr-HR" dirty="0"/>
              <a:t>Prebivalište i boravište zaposlenika mjerodavno za ostvarivanje prava na naknadu određuje se prema </a:t>
            </a:r>
            <a:r>
              <a:rPr lang="hr-HR" b="1" dirty="0"/>
              <a:t>Zakonu o prebivalištu </a:t>
            </a:r>
            <a:r>
              <a:rPr lang="hr-HR" dirty="0"/>
              <a:t>(Nar. nov., br. 144/12. i 158/13.)</a:t>
            </a:r>
          </a:p>
          <a:p>
            <a:r>
              <a:rPr lang="hr-HR" dirty="0"/>
              <a:t>Boravište i prebivalište prema Zakonu o prebivalištu nije uređeno istovjetno kako je uređeno Općim poreznim zakonom (Nar. nov., br. 115/16.-42/20.) koji je mjerodavan za određivanje poreznih prava.</a:t>
            </a:r>
          </a:p>
          <a:p>
            <a:pPr marL="0" indent="0">
              <a:buNone/>
            </a:pPr>
            <a:r>
              <a:rPr lang="hr-HR" i="1" u="sng" dirty="0"/>
              <a:t>Pitanja:</a:t>
            </a:r>
          </a:p>
          <a:p>
            <a:pPr marL="457200" indent="-457200">
              <a:buAutoNum type="arabicPeriod"/>
            </a:pPr>
            <a:r>
              <a:rPr lang="hr-HR" dirty="0"/>
              <a:t>Kako postupiti u slučaju ako je u jednom smjeru udaljenost do 2 km a u drugom preko 2 km?</a:t>
            </a:r>
          </a:p>
          <a:p>
            <a:pPr marL="457200" indent="-457200">
              <a:buAutoNum type="arabicPeriod"/>
            </a:pPr>
            <a:r>
              <a:rPr lang="hr-HR" dirty="0"/>
              <a:t>Kako postupiti ako zaposlenik u iste/različite dane radi na više lokacija?</a:t>
            </a:r>
          </a:p>
          <a:p>
            <a:pPr marL="457200" indent="-457200">
              <a:buAutoNum type="arabicPeriod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97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06DFB-5955-882A-9B0D-AA491BF59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Najkraća ruta i cestarina = ovisno koji iznos naknade je manji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076B3-01B0-8BAA-EF81-A14F48022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hr-HR" b="1" dirty="0">
                <a:solidFill>
                  <a:srgbClr val="FF0000"/>
                </a:solidFill>
              </a:rPr>
              <a:t>NOVO: </a:t>
            </a:r>
          </a:p>
          <a:p>
            <a:r>
              <a:rPr lang="hr-HR" dirty="0"/>
              <a:t>Ovisno što je za poslodavca povoljnije</a:t>
            </a:r>
          </a:p>
          <a:p>
            <a:r>
              <a:rPr lang="hr-HR" dirty="0"/>
              <a:t>Izbor između: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BF689C5-30C7-8C01-5A3E-B1858B19C7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11379"/>
              </p:ext>
            </p:extLst>
          </p:nvPr>
        </p:nvGraphicFramePr>
        <p:xfrm>
          <a:off x="1524000" y="3140968"/>
          <a:ext cx="6096000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1936">
                  <a:extLst>
                    <a:ext uri="{9D8B030D-6E8A-4147-A177-3AD203B41FA5}">
                      <a16:colId xmlns:a16="http://schemas.microsoft.com/office/drawing/2014/main" val="373034022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645798555"/>
                    </a:ext>
                  </a:extLst>
                </a:gridCol>
                <a:gridCol w="2399928">
                  <a:extLst>
                    <a:ext uri="{9D8B030D-6E8A-4147-A177-3AD203B41FA5}">
                      <a16:colId xmlns:a16="http://schemas.microsoft.com/office/drawing/2014/main" val="2267560842"/>
                    </a:ext>
                  </a:extLst>
                </a:gridCol>
              </a:tblGrid>
              <a:tr h="27363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/>
                        <a:t>ruta na cesti s naplatom cestarine + cestarina (ENC HAC-a i AZM-a)</a:t>
                      </a:r>
                    </a:p>
                    <a:p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/>
                        <a:t>ili</a:t>
                      </a:r>
                    </a:p>
                    <a:p>
                      <a:endParaRPr lang="hr-HR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/>
                        <a:t>ruta na cesti bez naplate </a:t>
                      </a:r>
                    </a:p>
                    <a:p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7255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370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3C61B-352C-4CBF-8B8B-7F97D4FA6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hr-HR" b="1" dirty="0"/>
            </a:br>
            <a:r>
              <a:rPr lang="hr-HR" dirty="0"/>
              <a:t>Povoljnije pravo za određene zaposlenike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4477C-571F-4CCD-A201-DDBDD751D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Pravo na naknadu za prijevoz i u slučaju ako ne ispunjavaju uvjet udaljenosti od prebivališta odnosno boravišta do mjesta rada od najmanje dva kilometra:</a:t>
            </a:r>
          </a:p>
          <a:p>
            <a:pPr marL="625475" lvl="0" indent="-357188"/>
            <a:r>
              <a:rPr lang="hr-HR" dirty="0"/>
              <a:t>zaposlenici koji imaju tjelesno oštećenje od 100%, odnosno tjelesno oštećenje donjih ekstremiteta od najmanje 60% uz uvjet da je tjelesno oštećenje utvrđeno rješenjem nadležnog tijela </a:t>
            </a:r>
          </a:p>
          <a:p>
            <a:pPr marL="625475" indent="-357188"/>
            <a:r>
              <a:rPr lang="hr-HR" b="1" dirty="0">
                <a:solidFill>
                  <a:srgbClr val="FF0000"/>
                </a:solidFill>
              </a:rPr>
              <a:t>NOVO: </a:t>
            </a:r>
            <a:r>
              <a:rPr lang="hr-HR" dirty="0"/>
              <a:t>zaposlenici s navršenih </a:t>
            </a:r>
            <a:r>
              <a:rPr lang="hr-HR" b="1" dirty="0"/>
              <a:t>58 godina </a:t>
            </a:r>
            <a:r>
              <a:rPr lang="hr-HR" dirty="0"/>
              <a:t>(prema prethodnom TKU, to su pravo ostvarivali zaposlenici s navršenih 61 godinom)</a:t>
            </a:r>
          </a:p>
        </p:txBody>
      </p:sp>
    </p:spTree>
    <p:extLst>
      <p:ext uri="{BB962C8B-B14F-4D97-AF65-F5344CB8AC3E}">
        <p14:creationId xmlns:p14="http://schemas.microsoft.com/office/powerpoint/2010/main" val="2352430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if-mod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Rif-model</Template>
  <TotalTime>2101</TotalTime>
  <Words>4176</Words>
  <Application>Microsoft Office PowerPoint</Application>
  <PresentationFormat>On-screen Show (4:3)</PresentationFormat>
  <Paragraphs>429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Arial</vt:lpstr>
      <vt:lpstr>Calibri</vt:lpstr>
      <vt:lpstr>Minion Pro Cond</vt:lpstr>
      <vt:lpstr>Wingdings</vt:lpstr>
      <vt:lpstr>Rif-model</vt:lpstr>
      <vt:lpstr> prijevoz i materijalna prava prema TKU za javne službe  2022-2026.   </vt:lpstr>
      <vt:lpstr>TKU za javne službe 2022.-2026.</vt:lpstr>
      <vt:lpstr>Obrazac za postavljanje pitanja ovlaštenom Povjerenstvu</vt:lpstr>
      <vt:lpstr>Sadržaj ugovorenih prava u novom TKU - sažetak</vt:lpstr>
      <vt:lpstr>PowerPoint Presentation</vt:lpstr>
      <vt:lpstr> Udaljenost kao uvjet ostvarivanja naknade za prijevoz </vt:lpstr>
      <vt:lpstr>Udaljenost od prebivališta/boravišta do lokacije na kojoj zaposlenik radi</vt:lpstr>
      <vt:lpstr>Najkraća ruta i cestarina = ovisno koji iznos naknade je manji</vt:lpstr>
      <vt:lpstr> Povoljnije pravo za određene zaposlenike </vt:lpstr>
      <vt:lpstr>Zaposlenici s navršenih 58 godina</vt:lpstr>
      <vt:lpstr>Zaposlenici koji stanuju na udaljenosti većoj od 100 km – NIJE IZMIJENJENO</vt:lpstr>
      <vt:lpstr>Promjena prebivališta/boravišta zaposlenih koji putuju na udaljenosti preko 100 km</vt:lpstr>
      <vt:lpstr>Promjena prebivališta/boravišta zaposlenika kojemu je bila odobrena naknada za udaljenost preko 100 km</vt:lpstr>
      <vt:lpstr>Visina naknade za zaposlenike koji mogu koristiti organizirani prijevoz – NIJE IZMIJENJENO</vt:lpstr>
      <vt:lpstr>Više javnih prijevoznika na istoj relaciji</vt:lpstr>
      <vt:lpstr>Zaposlenici koji ne mogu koristiti javni prijevoz  - NIJE IZMIJENJENO</vt:lpstr>
      <vt:lpstr>Kada se smatra da postojeći javni prijevoz nije organiziran – NIJE IZMIJENJENO</vt:lpstr>
      <vt:lpstr>Visina naknade za zaposlenika za kojega nema organiziranog javnog prijevoza</vt:lpstr>
      <vt:lpstr>NOVO:  Izmjena visine naknade po km</vt:lpstr>
      <vt:lpstr>Objava podatka o izmijenjenoj visini naknade za prijevoz po km</vt:lpstr>
      <vt:lpstr> Naknada u slučaju kad javni prijevoz nije organiziran na dijelu relacije – NIJE IZMIJENJENO </vt:lpstr>
      <vt:lpstr>Izjašnjavanje zaposlenika o načinu korištenja prava</vt:lpstr>
      <vt:lpstr>Što zaposlenik treba dokazati?</vt:lpstr>
      <vt:lpstr>Umanjenje mjesečne naknade za prijevoz</vt:lpstr>
      <vt:lpstr>Isplata naknade za prijevoz</vt:lpstr>
      <vt:lpstr>Neoporeziva naknada za prijevoz u obrascu JOPPD</vt:lpstr>
      <vt:lpstr>Porezna obilježja naknade za prijevoz i obveze poslodavca</vt:lpstr>
      <vt:lpstr>Dio naknade za prijevoz = plaća u poreznom smislu</vt:lpstr>
      <vt:lpstr>TKU: Zasnivanje radnog odnosa – kada ne treba javni natječaj</vt:lpstr>
      <vt:lpstr>Dodatak 0,5% za svaku godinu radnog staža</vt:lpstr>
      <vt:lpstr>Naknada plaće za razdoblje korištenja godišnjeg odmora</vt:lpstr>
      <vt:lpstr>Naknada za bolovanje na teret poslodavca</vt:lpstr>
      <vt:lpstr>PowerPoint Presentation</vt:lpstr>
      <vt:lpstr>Uvođenje eura i primjena propisa radnog, poreznog  i socijalnog zakonodavstva</vt:lpstr>
      <vt:lpstr>Datumi relevantni za radnike i poslodavce</vt:lpstr>
      <vt:lpstr>Novčana prava radnika uređena u kolektivnom ugovoru i/ili pravilniku o radu </vt:lpstr>
      <vt:lpstr>Naknade koje se određuju od prosječne plaće prethodnog razdoblja, a isplaćuju nakon datuma uvođenja eura</vt:lpstr>
      <vt:lpstr>Sadržaju isprava o plaći, naknadi plaće i otpremnini u razdoblju dvojnog iskazivanja</vt:lpstr>
      <vt:lpstr>Ugovor o djelu i autorskopravni ugovor u razdoblju dvojnog iskazivanja</vt:lpstr>
      <vt:lpstr>Određivanje naknade za bolovanje na teret HZZO-a za 2023. ako šestomjesečno razdoblje obuhvaća i 2022. godinu</vt:lpstr>
      <vt:lpstr>PowerPoint Presentation</vt:lpstr>
      <vt:lpstr>JOPPD obrazac za plaću</vt:lpstr>
      <vt:lpstr>JOPPD obrazac za neoporezive primitke koji se mogu iskazivati u mjesečnom obrascu </vt:lpstr>
      <vt:lpstr>Ispravci i dopune JOPPD obrazaca</vt:lpstr>
      <vt:lpstr>SNU aplikacija za povezivanje nepovezanih uplata  s podacima iz JOPPD obrazaca</vt:lpstr>
      <vt:lpstr>Putni nalozi – kombinacije u prijelaznom razdoblju 2022./2023.</vt:lpstr>
      <vt:lpstr>Putni nalozi – putovanja u države euro-zone do kraja 2022. i u 2023.</vt:lpstr>
      <vt:lpstr>Osobni odbitak u 2023.</vt:lpstr>
      <vt:lpstr>Primici uzdržavanih članova obitelji </vt:lpstr>
      <vt:lpstr>Tarifa poreza na dohodak u 2023. godini</vt:lpstr>
      <vt:lpstr>Povećani neoporezivi primici  od 1. listopada 2022. </vt:lpstr>
      <vt:lpstr>PowerPoint Presentation</vt:lpstr>
    </vt:vector>
  </TitlesOfParts>
  <Company>RIF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xxx</dc:creator>
  <cp:lastModifiedBy>T I</cp:lastModifiedBy>
  <cp:revision>187</cp:revision>
  <dcterms:created xsi:type="dcterms:W3CDTF">2012-09-19T13:04:13Z</dcterms:created>
  <dcterms:modified xsi:type="dcterms:W3CDTF">2022-10-03T20:21:16Z</dcterms:modified>
</cp:coreProperties>
</file>