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50"/>
  </p:notesMasterIdLst>
  <p:sldIdLst>
    <p:sldId id="322" r:id="rId2"/>
    <p:sldId id="327" r:id="rId3"/>
    <p:sldId id="1426" r:id="rId4"/>
    <p:sldId id="331" r:id="rId5"/>
    <p:sldId id="346" r:id="rId6"/>
    <p:sldId id="1449" r:id="rId7"/>
    <p:sldId id="329" r:id="rId8"/>
    <p:sldId id="389" r:id="rId9"/>
    <p:sldId id="395" r:id="rId10"/>
    <p:sldId id="396" r:id="rId11"/>
    <p:sldId id="1272" r:id="rId12"/>
    <p:sldId id="1424" r:id="rId13"/>
    <p:sldId id="1419" r:id="rId14"/>
    <p:sldId id="1450" r:id="rId15"/>
    <p:sldId id="1427" r:id="rId16"/>
    <p:sldId id="1428" r:id="rId17"/>
    <p:sldId id="1429" r:id="rId18"/>
    <p:sldId id="1430" r:id="rId19"/>
    <p:sldId id="1432" r:id="rId20"/>
    <p:sldId id="1433" r:id="rId21"/>
    <p:sldId id="1431" r:id="rId22"/>
    <p:sldId id="1435" r:id="rId23"/>
    <p:sldId id="1436" r:id="rId24"/>
    <p:sldId id="1438" r:id="rId25"/>
    <p:sldId id="1437" r:id="rId26"/>
    <p:sldId id="1439" r:id="rId27"/>
    <p:sldId id="1441" r:id="rId28"/>
    <p:sldId id="1442" r:id="rId29"/>
    <p:sldId id="1443" r:id="rId30"/>
    <p:sldId id="1444" r:id="rId31"/>
    <p:sldId id="1445" r:id="rId32"/>
    <p:sldId id="1420" r:id="rId33"/>
    <p:sldId id="1421" r:id="rId34"/>
    <p:sldId id="1422" r:id="rId35"/>
    <p:sldId id="1423" r:id="rId36"/>
    <p:sldId id="1425" r:id="rId37"/>
    <p:sldId id="1446" r:id="rId38"/>
    <p:sldId id="384" r:id="rId39"/>
    <p:sldId id="385" r:id="rId40"/>
    <p:sldId id="386" r:id="rId41"/>
    <p:sldId id="1447" r:id="rId42"/>
    <p:sldId id="387" r:id="rId43"/>
    <p:sldId id="388" r:id="rId44"/>
    <p:sldId id="391" r:id="rId45"/>
    <p:sldId id="392" r:id="rId46"/>
    <p:sldId id="393" r:id="rId47"/>
    <p:sldId id="1451" r:id="rId48"/>
    <p:sldId id="32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9" autoAdjust="0"/>
    <p:restoredTop sz="94660"/>
  </p:normalViewPr>
  <p:slideViewPr>
    <p:cSldViewPr>
      <p:cViewPr varScale="1">
        <p:scale>
          <a:sx n="102" d="100"/>
          <a:sy n="102" d="100"/>
        </p:scale>
        <p:origin x="1884" y="102"/>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C6193D-1B95-46CB-995D-B4EDE6BD1CE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hr-HR"/>
        </a:p>
      </dgm:t>
    </dgm:pt>
    <dgm:pt modelId="{032C7196-37BA-4AA4-92CC-CE38D92108EB}">
      <dgm:prSet/>
      <dgm:spPr/>
      <dgm:t>
        <a:bodyPr/>
        <a:lstStyle/>
        <a:p>
          <a:r>
            <a:rPr lang="hr-HR"/>
            <a:t>RADNIK </a:t>
          </a:r>
          <a:r>
            <a:rPr lang="hr-HR" dirty="0"/>
            <a:t>– obveznik doprinosa iz plaće</a:t>
          </a:r>
        </a:p>
      </dgm:t>
    </dgm:pt>
    <dgm:pt modelId="{C49C9902-2F43-4211-96E9-7ADAF4E24CB8}" type="parTrans" cxnId="{5EA2F90B-2FB3-4045-9250-CB280BAD472B}">
      <dgm:prSet/>
      <dgm:spPr/>
      <dgm:t>
        <a:bodyPr/>
        <a:lstStyle/>
        <a:p>
          <a:endParaRPr lang="hr-HR"/>
        </a:p>
      </dgm:t>
    </dgm:pt>
    <dgm:pt modelId="{08629C38-1A17-4698-BA82-1039860E3302}" type="sibTrans" cxnId="{5EA2F90B-2FB3-4045-9250-CB280BAD472B}">
      <dgm:prSet/>
      <dgm:spPr/>
      <dgm:t>
        <a:bodyPr/>
        <a:lstStyle/>
        <a:p>
          <a:endParaRPr lang="hr-HR"/>
        </a:p>
      </dgm:t>
    </dgm:pt>
    <dgm:pt modelId="{A35422E4-45EF-4FFA-84F0-F4D97EE7DE89}">
      <dgm:prSet/>
      <dgm:spPr/>
      <dgm:t>
        <a:bodyPr/>
        <a:lstStyle/>
        <a:p>
          <a:r>
            <a:rPr lang="hr-HR" dirty="0"/>
            <a:t>POSLODAVAC – obveznik doprinosa na plaću</a:t>
          </a:r>
        </a:p>
      </dgm:t>
    </dgm:pt>
    <dgm:pt modelId="{C9C03EC3-677C-4D06-80F2-3762449183F3}" type="parTrans" cxnId="{8DCCA760-2DD9-4CDA-829C-FC61DE858B1D}">
      <dgm:prSet/>
      <dgm:spPr/>
      <dgm:t>
        <a:bodyPr/>
        <a:lstStyle/>
        <a:p>
          <a:endParaRPr lang="hr-HR"/>
        </a:p>
      </dgm:t>
    </dgm:pt>
    <dgm:pt modelId="{03EF7DE7-52F7-44F8-BF0F-4024DBBBD647}" type="sibTrans" cxnId="{8DCCA760-2DD9-4CDA-829C-FC61DE858B1D}">
      <dgm:prSet/>
      <dgm:spPr/>
      <dgm:t>
        <a:bodyPr/>
        <a:lstStyle/>
        <a:p>
          <a:endParaRPr lang="hr-HR"/>
        </a:p>
      </dgm:t>
    </dgm:pt>
    <dgm:pt modelId="{8E79E9E1-8B23-4B0F-B3D7-7521BA0C6EF5}" type="pres">
      <dgm:prSet presAssocID="{B3C6193D-1B95-46CB-995D-B4EDE6BD1CEC}" presName="Name0" presStyleCnt="0">
        <dgm:presLayoutVars>
          <dgm:dir/>
          <dgm:animLvl val="lvl"/>
          <dgm:resizeHandles val="exact"/>
        </dgm:presLayoutVars>
      </dgm:prSet>
      <dgm:spPr/>
    </dgm:pt>
    <dgm:pt modelId="{360305CD-D170-47E0-8D6B-60953A18ACCD}" type="pres">
      <dgm:prSet presAssocID="{032C7196-37BA-4AA4-92CC-CE38D92108EB}" presName="linNode" presStyleCnt="0"/>
      <dgm:spPr/>
    </dgm:pt>
    <dgm:pt modelId="{7956FF8B-D66D-47B1-849E-2F603F70901A}" type="pres">
      <dgm:prSet presAssocID="{032C7196-37BA-4AA4-92CC-CE38D92108EB}" presName="parentText" presStyleLbl="node1" presStyleIdx="0" presStyleCnt="2" custScaleX="174998">
        <dgm:presLayoutVars>
          <dgm:chMax val="1"/>
          <dgm:bulletEnabled val="1"/>
        </dgm:presLayoutVars>
      </dgm:prSet>
      <dgm:spPr/>
    </dgm:pt>
    <dgm:pt modelId="{57207DAA-C6C7-449F-8608-4925FB5FE5C6}" type="pres">
      <dgm:prSet presAssocID="{08629C38-1A17-4698-BA82-1039860E3302}" presName="sp" presStyleCnt="0"/>
      <dgm:spPr/>
    </dgm:pt>
    <dgm:pt modelId="{2032DCA6-B718-4079-8A54-E8829D341730}" type="pres">
      <dgm:prSet presAssocID="{A35422E4-45EF-4FFA-84F0-F4D97EE7DE89}" presName="linNode" presStyleCnt="0"/>
      <dgm:spPr/>
    </dgm:pt>
    <dgm:pt modelId="{8C9F6BCB-8ECF-40ED-A4C3-BB94EC02A716}" type="pres">
      <dgm:prSet presAssocID="{A35422E4-45EF-4FFA-84F0-F4D97EE7DE89}" presName="parentText" presStyleLbl="node1" presStyleIdx="1" presStyleCnt="2" custScaleX="174998">
        <dgm:presLayoutVars>
          <dgm:chMax val="1"/>
          <dgm:bulletEnabled val="1"/>
        </dgm:presLayoutVars>
      </dgm:prSet>
      <dgm:spPr/>
    </dgm:pt>
  </dgm:ptLst>
  <dgm:cxnLst>
    <dgm:cxn modelId="{5EA2F90B-2FB3-4045-9250-CB280BAD472B}" srcId="{B3C6193D-1B95-46CB-995D-B4EDE6BD1CEC}" destId="{032C7196-37BA-4AA4-92CC-CE38D92108EB}" srcOrd="0" destOrd="0" parTransId="{C49C9902-2F43-4211-96E9-7ADAF4E24CB8}" sibTransId="{08629C38-1A17-4698-BA82-1039860E3302}"/>
    <dgm:cxn modelId="{E96D410F-9FC1-4C9C-B2D6-6CBB9FBA720C}" type="presOf" srcId="{032C7196-37BA-4AA4-92CC-CE38D92108EB}" destId="{7956FF8B-D66D-47B1-849E-2F603F70901A}" srcOrd="0" destOrd="0" presId="urn:microsoft.com/office/officeart/2005/8/layout/vList5"/>
    <dgm:cxn modelId="{20361E25-49ED-46DF-85F9-A24B3F456649}" type="presOf" srcId="{B3C6193D-1B95-46CB-995D-B4EDE6BD1CEC}" destId="{8E79E9E1-8B23-4B0F-B3D7-7521BA0C6EF5}" srcOrd="0" destOrd="0" presId="urn:microsoft.com/office/officeart/2005/8/layout/vList5"/>
    <dgm:cxn modelId="{8DCCA760-2DD9-4CDA-829C-FC61DE858B1D}" srcId="{B3C6193D-1B95-46CB-995D-B4EDE6BD1CEC}" destId="{A35422E4-45EF-4FFA-84F0-F4D97EE7DE89}" srcOrd="1" destOrd="0" parTransId="{C9C03EC3-677C-4D06-80F2-3762449183F3}" sibTransId="{03EF7DE7-52F7-44F8-BF0F-4024DBBBD647}"/>
    <dgm:cxn modelId="{B5928893-CE80-48B2-9503-BDA6DCE7D600}" type="presOf" srcId="{A35422E4-45EF-4FFA-84F0-F4D97EE7DE89}" destId="{8C9F6BCB-8ECF-40ED-A4C3-BB94EC02A716}" srcOrd="0" destOrd="0" presId="urn:microsoft.com/office/officeart/2005/8/layout/vList5"/>
    <dgm:cxn modelId="{D4272394-3BDC-4065-96EE-C906FE93C13D}" type="presParOf" srcId="{8E79E9E1-8B23-4B0F-B3D7-7521BA0C6EF5}" destId="{360305CD-D170-47E0-8D6B-60953A18ACCD}" srcOrd="0" destOrd="0" presId="urn:microsoft.com/office/officeart/2005/8/layout/vList5"/>
    <dgm:cxn modelId="{E28C418B-078C-46E3-BCC1-41118E20AF18}" type="presParOf" srcId="{360305CD-D170-47E0-8D6B-60953A18ACCD}" destId="{7956FF8B-D66D-47B1-849E-2F603F70901A}" srcOrd="0" destOrd="0" presId="urn:microsoft.com/office/officeart/2005/8/layout/vList5"/>
    <dgm:cxn modelId="{50EB1C43-849D-4BCB-942B-AC17ADD94E6B}" type="presParOf" srcId="{8E79E9E1-8B23-4B0F-B3D7-7521BA0C6EF5}" destId="{57207DAA-C6C7-449F-8608-4925FB5FE5C6}" srcOrd="1" destOrd="0" presId="urn:microsoft.com/office/officeart/2005/8/layout/vList5"/>
    <dgm:cxn modelId="{4748B17D-08E1-4B3E-AA8E-0211D3419C1F}" type="presParOf" srcId="{8E79E9E1-8B23-4B0F-B3D7-7521BA0C6EF5}" destId="{2032DCA6-B718-4079-8A54-E8829D341730}" srcOrd="2" destOrd="0" presId="urn:microsoft.com/office/officeart/2005/8/layout/vList5"/>
    <dgm:cxn modelId="{B58299CE-5EB4-429D-865C-1CA5BF20E38F}" type="presParOf" srcId="{2032DCA6-B718-4079-8A54-E8829D341730}" destId="{8C9F6BCB-8ECF-40ED-A4C3-BB94EC02A71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CEE4C6-99DE-43E8-BABB-B9C5C7516163}"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hr-HR"/>
        </a:p>
      </dgm:t>
    </dgm:pt>
    <dgm:pt modelId="{6C5764BA-B752-42B4-872B-D297CFF6DFF0}">
      <dgm:prSet phldrT="[Text]"/>
      <dgm:spPr/>
      <dgm:t>
        <a:bodyPr/>
        <a:lstStyle/>
        <a:p>
          <a:r>
            <a:rPr lang="hr-HR" dirty="0"/>
            <a:t>Olakšice za poslodavca</a:t>
          </a:r>
        </a:p>
      </dgm:t>
    </dgm:pt>
    <dgm:pt modelId="{0AD46AF7-8C8B-406B-99F5-ABA17B5BADAE}" type="parTrans" cxnId="{F483AAC3-4550-444C-A7D9-388D2F1057A7}">
      <dgm:prSet/>
      <dgm:spPr/>
      <dgm:t>
        <a:bodyPr/>
        <a:lstStyle/>
        <a:p>
          <a:endParaRPr lang="hr-HR"/>
        </a:p>
      </dgm:t>
    </dgm:pt>
    <dgm:pt modelId="{891AC9F5-D150-4103-9542-36503C0DEBF3}" type="sibTrans" cxnId="{F483AAC3-4550-444C-A7D9-388D2F1057A7}">
      <dgm:prSet/>
      <dgm:spPr/>
      <dgm:t>
        <a:bodyPr/>
        <a:lstStyle/>
        <a:p>
          <a:endParaRPr lang="hr-HR"/>
        </a:p>
      </dgm:t>
    </dgm:pt>
    <dgm:pt modelId="{B0562D23-0405-4F49-95A2-F03BBFB0CA2C}">
      <dgm:prSet phldrT="[Text]"/>
      <dgm:spPr/>
      <dgm:t>
        <a:bodyPr/>
        <a:lstStyle/>
        <a:p>
          <a:pPr>
            <a:buFont typeface="Arial" panose="020B0604020202020204" pitchFamily="34" charset="0"/>
            <a:buChar char="•"/>
          </a:pPr>
          <a:r>
            <a:rPr lang="hr-HR" dirty="0"/>
            <a:t>Za radnika koji se prvi put zapošljava</a:t>
          </a:r>
        </a:p>
        <a:p>
          <a:pPr>
            <a:buFont typeface="Arial" panose="020B0604020202020204" pitchFamily="34" charset="0"/>
            <a:buChar char="•"/>
          </a:pPr>
          <a:r>
            <a:rPr lang="hr-HR" dirty="0"/>
            <a:t>Za osobu primljenu na stručno osposobljavanje</a:t>
          </a:r>
        </a:p>
      </dgm:t>
    </dgm:pt>
    <dgm:pt modelId="{E76E46E9-3D8C-4C47-B2CA-F3050B51C9A4}" type="parTrans" cxnId="{CDC49A6C-A92D-4F6F-9235-962B9D553DFF}">
      <dgm:prSet/>
      <dgm:spPr/>
      <dgm:t>
        <a:bodyPr/>
        <a:lstStyle/>
        <a:p>
          <a:endParaRPr lang="hr-HR"/>
        </a:p>
      </dgm:t>
    </dgm:pt>
    <dgm:pt modelId="{0F92240B-6B84-4B45-98A1-4A5D2F1547E3}" type="sibTrans" cxnId="{CDC49A6C-A92D-4F6F-9235-962B9D553DFF}">
      <dgm:prSet/>
      <dgm:spPr/>
      <dgm:t>
        <a:bodyPr/>
        <a:lstStyle/>
        <a:p>
          <a:endParaRPr lang="hr-HR"/>
        </a:p>
      </dgm:t>
    </dgm:pt>
    <dgm:pt modelId="{125B36D2-FADC-484F-849B-A51EF77488A9}">
      <dgm:prSet phldrT="[Text]"/>
      <dgm:spPr/>
      <dgm:t>
        <a:bodyPr/>
        <a:lstStyle/>
        <a:p>
          <a:r>
            <a:rPr lang="hr-HR" dirty="0"/>
            <a:t>Za radnika mladu osobu</a:t>
          </a:r>
        </a:p>
        <a:p>
          <a:r>
            <a:rPr lang="hr-HR" dirty="0"/>
            <a:t>Za radnika koji je dijete poginulog hrvatskog branitelja  </a:t>
          </a:r>
        </a:p>
      </dgm:t>
    </dgm:pt>
    <dgm:pt modelId="{16AC1A8C-606A-458F-9CB4-3165822E529E}" type="parTrans" cxnId="{F8F3BC83-6FFE-480A-9E3B-19ADE9B5A8CF}">
      <dgm:prSet/>
      <dgm:spPr/>
      <dgm:t>
        <a:bodyPr/>
        <a:lstStyle/>
        <a:p>
          <a:endParaRPr lang="hr-HR"/>
        </a:p>
      </dgm:t>
    </dgm:pt>
    <dgm:pt modelId="{E84867B0-4D56-4253-A949-B367B1048E63}" type="sibTrans" cxnId="{F8F3BC83-6FFE-480A-9E3B-19ADE9B5A8CF}">
      <dgm:prSet/>
      <dgm:spPr/>
      <dgm:t>
        <a:bodyPr/>
        <a:lstStyle/>
        <a:p>
          <a:endParaRPr lang="hr-HR"/>
        </a:p>
      </dgm:t>
    </dgm:pt>
    <dgm:pt modelId="{742F82C3-DEDC-4A98-A302-62CC5A724B60}">
      <dgm:prSet phldrT="[Text]"/>
      <dgm:spPr/>
      <dgm:t>
        <a:bodyPr/>
        <a:lstStyle/>
        <a:p>
          <a:r>
            <a:rPr lang="hr-HR" dirty="0"/>
            <a:t>Olakšice za radnika</a:t>
          </a:r>
        </a:p>
      </dgm:t>
    </dgm:pt>
    <dgm:pt modelId="{DE2CB1A0-21ED-4997-AF7C-B451C9DFA9D6}" type="parTrans" cxnId="{B438A003-0F31-441E-99E5-22A20ED6CBA9}">
      <dgm:prSet/>
      <dgm:spPr/>
      <dgm:t>
        <a:bodyPr/>
        <a:lstStyle/>
        <a:p>
          <a:endParaRPr lang="hr-HR"/>
        </a:p>
      </dgm:t>
    </dgm:pt>
    <dgm:pt modelId="{3F8D9995-7474-45D9-BC08-B6A1A111068E}" type="sibTrans" cxnId="{B438A003-0F31-441E-99E5-22A20ED6CBA9}">
      <dgm:prSet/>
      <dgm:spPr/>
      <dgm:t>
        <a:bodyPr/>
        <a:lstStyle/>
        <a:p>
          <a:endParaRPr lang="hr-HR"/>
        </a:p>
      </dgm:t>
    </dgm:pt>
    <dgm:pt modelId="{B6C87E36-BE30-44A6-B718-7CA07353503F}">
      <dgm:prSet phldrT="[Text]"/>
      <dgm:spPr/>
      <dgm:t>
        <a:bodyPr/>
        <a:lstStyle/>
        <a:p>
          <a:r>
            <a:rPr lang="hr-HR" dirty="0"/>
            <a:t>Umanjenje osnovice za doprinos za mio I. stup</a:t>
          </a:r>
        </a:p>
      </dgm:t>
    </dgm:pt>
    <dgm:pt modelId="{B7EAF3B4-6704-431D-B4FB-0B38901ADE49}" type="parTrans" cxnId="{539DE223-B931-4ED0-93E4-6FDCDC4A2BA3}">
      <dgm:prSet/>
      <dgm:spPr/>
      <dgm:t>
        <a:bodyPr/>
        <a:lstStyle/>
        <a:p>
          <a:endParaRPr lang="hr-HR"/>
        </a:p>
      </dgm:t>
    </dgm:pt>
    <dgm:pt modelId="{CA71CDD5-617A-4096-8B3D-1FA0EA0B0670}" type="sibTrans" cxnId="{539DE223-B931-4ED0-93E4-6FDCDC4A2BA3}">
      <dgm:prSet/>
      <dgm:spPr/>
      <dgm:t>
        <a:bodyPr/>
        <a:lstStyle/>
        <a:p>
          <a:endParaRPr lang="hr-HR"/>
        </a:p>
      </dgm:t>
    </dgm:pt>
    <dgm:pt modelId="{1ACE7A21-2C1B-4E12-9027-F674EE5E56CC}" type="pres">
      <dgm:prSet presAssocID="{4BCEE4C6-99DE-43E8-BABB-B9C5C7516163}" presName="diagram" presStyleCnt="0">
        <dgm:presLayoutVars>
          <dgm:chPref val="1"/>
          <dgm:dir/>
          <dgm:animOne val="branch"/>
          <dgm:animLvl val="lvl"/>
          <dgm:resizeHandles/>
        </dgm:presLayoutVars>
      </dgm:prSet>
      <dgm:spPr/>
    </dgm:pt>
    <dgm:pt modelId="{77A5E538-A8E0-44C4-B7EB-C4946D47F677}" type="pres">
      <dgm:prSet presAssocID="{6C5764BA-B752-42B4-872B-D297CFF6DFF0}" presName="root" presStyleCnt="0"/>
      <dgm:spPr/>
    </dgm:pt>
    <dgm:pt modelId="{12833808-FFD7-4987-8A64-24182F727549}" type="pres">
      <dgm:prSet presAssocID="{6C5764BA-B752-42B4-872B-D297CFF6DFF0}" presName="rootComposite" presStyleCnt="0"/>
      <dgm:spPr/>
    </dgm:pt>
    <dgm:pt modelId="{2D01100F-1EB0-49D9-A243-6FAA0A10952B}" type="pres">
      <dgm:prSet presAssocID="{6C5764BA-B752-42B4-872B-D297CFF6DFF0}" presName="rootText" presStyleLbl="node1" presStyleIdx="0" presStyleCnt="2" custScaleY="112394"/>
      <dgm:spPr/>
    </dgm:pt>
    <dgm:pt modelId="{1D6ED6D8-D1E5-4959-814D-40DB445BA02B}" type="pres">
      <dgm:prSet presAssocID="{6C5764BA-B752-42B4-872B-D297CFF6DFF0}" presName="rootConnector" presStyleLbl="node1" presStyleIdx="0" presStyleCnt="2"/>
      <dgm:spPr/>
    </dgm:pt>
    <dgm:pt modelId="{8DB38409-4899-4BED-A2B3-0DADA84915C6}" type="pres">
      <dgm:prSet presAssocID="{6C5764BA-B752-42B4-872B-D297CFF6DFF0}" presName="childShape" presStyleCnt="0"/>
      <dgm:spPr/>
    </dgm:pt>
    <dgm:pt modelId="{CEB1652D-C9B0-4512-8544-CBC237160D3E}" type="pres">
      <dgm:prSet presAssocID="{E76E46E9-3D8C-4C47-B2CA-F3050B51C9A4}" presName="Name13" presStyleLbl="parChTrans1D2" presStyleIdx="0" presStyleCnt="3"/>
      <dgm:spPr/>
    </dgm:pt>
    <dgm:pt modelId="{883CEEC4-18F8-41DE-BAFB-0FA0A1C290DC}" type="pres">
      <dgm:prSet presAssocID="{B0562D23-0405-4F49-95A2-F03BBFB0CA2C}" presName="childText" presStyleLbl="bgAcc1" presStyleIdx="0" presStyleCnt="3" custScaleY="114346">
        <dgm:presLayoutVars>
          <dgm:bulletEnabled val="1"/>
        </dgm:presLayoutVars>
      </dgm:prSet>
      <dgm:spPr/>
    </dgm:pt>
    <dgm:pt modelId="{60746345-7444-4A6B-AA2E-01D35F952CE3}" type="pres">
      <dgm:prSet presAssocID="{16AC1A8C-606A-458F-9CB4-3165822E529E}" presName="Name13" presStyleLbl="parChTrans1D2" presStyleIdx="1" presStyleCnt="3"/>
      <dgm:spPr/>
    </dgm:pt>
    <dgm:pt modelId="{88856283-717E-4BD6-A4E2-DBDB9ED5C1DD}" type="pres">
      <dgm:prSet presAssocID="{125B36D2-FADC-484F-849B-A51EF77488A9}" presName="childText" presStyleLbl="bgAcc1" presStyleIdx="1" presStyleCnt="3" custScaleX="105392" custScaleY="128294">
        <dgm:presLayoutVars>
          <dgm:bulletEnabled val="1"/>
        </dgm:presLayoutVars>
      </dgm:prSet>
      <dgm:spPr/>
    </dgm:pt>
    <dgm:pt modelId="{23B4F089-A4C6-4004-BD56-02A2A6B7AE15}" type="pres">
      <dgm:prSet presAssocID="{742F82C3-DEDC-4A98-A302-62CC5A724B60}" presName="root" presStyleCnt="0"/>
      <dgm:spPr/>
    </dgm:pt>
    <dgm:pt modelId="{B2FD6449-5FAB-45FF-8AC0-8C43A6A84D19}" type="pres">
      <dgm:prSet presAssocID="{742F82C3-DEDC-4A98-A302-62CC5A724B60}" presName="rootComposite" presStyleCnt="0"/>
      <dgm:spPr/>
    </dgm:pt>
    <dgm:pt modelId="{50056FDB-BFD4-42D3-A10C-A31919673878}" type="pres">
      <dgm:prSet presAssocID="{742F82C3-DEDC-4A98-A302-62CC5A724B60}" presName="rootText" presStyleLbl="node1" presStyleIdx="1" presStyleCnt="2"/>
      <dgm:spPr/>
    </dgm:pt>
    <dgm:pt modelId="{943884B1-761C-49EF-AE21-77533AE7CBD9}" type="pres">
      <dgm:prSet presAssocID="{742F82C3-DEDC-4A98-A302-62CC5A724B60}" presName="rootConnector" presStyleLbl="node1" presStyleIdx="1" presStyleCnt="2"/>
      <dgm:spPr/>
    </dgm:pt>
    <dgm:pt modelId="{25692493-4788-4021-AE2A-688D0F6F4E01}" type="pres">
      <dgm:prSet presAssocID="{742F82C3-DEDC-4A98-A302-62CC5A724B60}" presName="childShape" presStyleCnt="0"/>
      <dgm:spPr/>
    </dgm:pt>
    <dgm:pt modelId="{ECB3E514-E9F4-44C9-B72D-B780AD4DD583}" type="pres">
      <dgm:prSet presAssocID="{B7EAF3B4-6704-431D-B4FB-0B38901ADE49}" presName="Name13" presStyleLbl="parChTrans1D2" presStyleIdx="2" presStyleCnt="3"/>
      <dgm:spPr/>
    </dgm:pt>
    <dgm:pt modelId="{F3A5D3A4-5EF7-4ECA-80FF-21E62C21E240}" type="pres">
      <dgm:prSet presAssocID="{B6C87E36-BE30-44A6-B718-7CA07353503F}" presName="childText" presStyleLbl="bgAcc1" presStyleIdx="2" presStyleCnt="3">
        <dgm:presLayoutVars>
          <dgm:bulletEnabled val="1"/>
        </dgm:presLayoutVars>
      </dgm:prSet>
      <dgm:spPr/>
    </dgm:pt>
  </dgm:ptLst>
  <dgm:cxnLst>
    <dgm:cxn modelId="{B438A003-0F31-441E-99E5-22A20ED6CBA9}" srcId="{4BCEE4C6-99DE-43E8-BABB-B9C5C7516163}" destId="{742F82C3-DEDC-4A98-A302-62CC5A724B60}" srcOrd="1" destOrd="0" parTransId="{DE2CB1A0-21ED-4997-AF7C-B451C9DFA9D6}" sibTransId="{3F8D9995-7474-45D9-BC08-B6A1A111068E}"/>
    <dgm:cxn modelId="{9067E512-5DA5-4D7F-8DDC-8D1952D43419}" type="presOf" srcId="{E76E46E9-3D8C-4C47-B2CA-F3050B51C9A4}" destId="{CEB1652D-C9B0-4512-8544-CBC237160D3E}" srcOrd="0" destOrd="0" presId="urn:microsoft.com/office/officeart/2005/8/layout/hierarchy3"/>
    <dgm:cxn modelId="{07A0CF23-8C1F-4623-912A-DC54D976CA17}" type="presOf" srcId="{B6C87E36-BE30-44A6-B718-7CA07353503F}" destId="{F3A5D3A4-5EF7-4ECA-80FF-21E62C21E240}" srcOrd="0" destOrd="0" presId="urn:microsoft.com/office/officeart/2005/8/layout/hierarchy3"/>
    <dgm:cxn modelId="{539DE223-B931-4ED0-93E4-6FDCDC4A2BA3}" srcId="{742F82C3-DEDC-4A98-A302-62CC5A724B60}" destId="{B6C87E36-BE30-44A6-B718-7CA07353503F}" srcOrd="0" destOrd="0" parTransId="{B7EAF3B4-6704-431D-B4FB-0B38901ADE49}" sibTransId="{CA71CDD5-617A-4096-8B3D-1FA0EA0B0670}"/>
    <dgm:cxn modelId="{E01BE12C-F5BA-44AC-A7FA-9022DFF74B12}" type="presOf" srcId="{6C5764BA-B752-42B4-872B-D297CFF6DFF0}" destId="{2D01100F-1EB0-49D9-A243-6FAA0A10952B}" srcOrd="0" destOrd="0" presId="urn:microsoft.com/office/officeart/2005/8/layout/hierarchy3"/>
    <dgm:cxn modelId="{DE800036-435D-41D6-9617-BD98CB2DA565}" type="presOf" srcId="{16AC1A8C-606A-458F-9CB4-3165822E529E}" destId="{60746345-7444-4A6B-AA2E-01D35F952CE3}" srcOrd="0" destOrd="0" presId="urn:microsoft.com/office/officeart/2005/8/layout/hierarchy3"/>
    <dgm:cxn modelId="{CDC49A6C-A92D-4F6F-9235-962B9D553DFF}" srcId="{6C5764BA-B752-42B4-872B-D297CFF6DFF0}" destId="{B0562D23-0405-4F49-95A2-F03BBFB0CA2C}" srcOrd="0" destOrd="0" parTransId="{E76E46E9-3D8C-4C47-B2CA-F3050B51C9A4}" sibTransId="{0F92240B-6B84-4B45-98A1-4A5D2F1547E3}"/>
    <dgm:cxn modelId="{9CFE6D83-2B5E-4718-A448-B3FF0A73B56D}" type="presOf" srcId="{6C5764BA-B752-42B4-872B-D297CFF6DFF0}" destId="{1D6ED6D8-D1E5-4959-814D-40DB445BA02B}" srcOrd="1" destOrd="0" presId="urn:microsoft.com/office/officeart/2005/8/layout/hierarchy3"/>
    <dgm:cxn modelId="{F8F3BC83-6FFE-480A-9E3B-19ADE9B5A8CF}" srcId="{6C5764BA-B752-42B4-872B-D297CFF6DFF0}" destId="{125B36D2-FADC-484F-849B-A51EF77488A9}" srcOrd="1" destOrd="0" parTransId="{16AC1A8C-606A-458F-9CB4-3165822E529E}" sibTransId="{E84867B0-4D56-4253-A949-B367B1048E63}"/>
    <dgm:cxn modelId="{9789E48D-C5EA-40D1-8AE2-FFD193B387F1}" type="presOf" srcId="{B7EAF3B4-6704-431D-B4FB-0B38901ADE49}" destId="{ECB3E514-E9F4-44C9-B72D-B780AD4DD583}" srcOrd="0" destOrd="0" presId="urn:microsoft.com/office/officeart/2005/8/layout/hierarchy3"/>
    <dgm:cxn modelId="{250B71B7-80FF-486F-9088-5DF529DACFC7}" type="presOf" srcId="{4BCEE4C6-99DE-43E8-BABB-B9C5C7516163}" destId="{1ACE7A21-2C1B-4E12-9027-F674EE5E56CC}" srcOrd="0" destOrd="0" presId="urn:microsoft.com/office/officeart/2005/8/layout/hierarchy3"/>
    <dgm:cxn modelId="{C99337B8-3DE7-44FA-A0A8-E0A4F602AC69}" type="presOf" srcId="{742F82C3-DEDC-4A98-A302-62CC5A724B60}" destId="{50056FDB-BFD4-42D3-A10C-A31919673878}" srcOrd="0" destOrd="0" presId="urn:microsoft.com/office/officeart/2005/8/layout/hierarchy3"/>
    <dgm:cxn modelId="{F483AAC3-4550-444C-A7D9-388D2F1057A7}" srcId="{4BCEE4C6-99DE-43E8-BABB-B9C5C7516163}" destId="{6C5764BA-B752-42B4-872B-D297CFF6DFF0}" srcOrd="0" destOrd="0" parTransId="{0AD46AF7-8C8B-406B-99F5-ABA17B5BADAE}" sibTransId="{891AC9F5-D150-4103-9542-36503C0DEBF3}"/>
    <dgm:cxn modelId="{0A0A6DE2-DDDB-4F82-A905-8D8E48AC2D6D}" type="presOf" srcId="{742F82C3-DEDC-4A98-A302-62CC5A724B60}" destId="{943884B1-761C-49EF-AE21-77533AE7CBD9}" srcOrd="1" destOrd="0" presId="urn:microsoft.com/office/officeart/2005/8/layout/hierarchy3"/>
    <dgm:cxn modelId="{5848A4E6-A40A-46B7-97BA-75D615D3FF50}" type="presOf" srcId="{B0562D23-0405-4F49-95A2-F03BBFB0CA2C}" destId="{883CEEC4-18F8-41DE-BAFB-0FA0A1C290DC}" srcOrd="0" destOrd="0" presId="urn:microsoft.com/office/officeart/2005/8/layout/hierarchy3"/>
    <dgm:cxn modelId="{C0984BEE-C26C-49C8-B001-0045886B8E6B}" type="presOf" srcId="{125B36D2-FADC-484F-849B-A51EF77488A9}" destId="{88856283-717E-4BD6-A4E2-DBDB9ED5C1DD}" srcOrd="0" destOrd="0" presId="urn:microsoft.com/office/officeart/2005/8/layout/hierarchy3"/>
    <dgm:cxn modelId="{6359A0CD-E393-47EB-8CB9-2F0D9D7FC09D}" type="presParOf" srcId="{1ACE7A21-2C1B-4E12-9027-F674EE5E56CC}" destId="{77A5E538-A8E0-44C4-B7EB-C4946D47F677}" srcOrd="0" destOrd="0" presId="urn:microsoft.com/office/officeart/2005/8/layout/hierarchy3"/>
    <dgm:cxn modelId="{384725CC-9E20-4B0D-8394-2CBFA08A0E67}" type="presParOf" srcId="{77A5E538-A8E0-44C4-B7EB-C4946D47F677}" destId="{12833808-FFD7-4987-8A64-24182F727549}" srcOrd="0" destOrd="0" presId="urn:microsoft.com/office/officeart/2005/8/layout/hierarchy3"/>
    <dgm:cxn modelId="{F6C2D272-F6BF-4F65-B41F-CA6DBA76478B}" type="presParOf" srcId="{12833808-FFD7-4987-8A64-24182F727549}" destId="{2D01100F-1EB0-49D9-A243-6FAA0A10952B}" srcOrd="0" destOrd="0" presId="urn:microsoft.com/office/officeart/2005/8/layout/hierarchy3"/>
    <dgm:cxn modelId="{9F542F0B-A3EB-4C07-B5D3-497D4F65B0B4}" type="presParOf" srcId="{12833808-FFD7-4987-8A64-24182F727549}" destId="{1D6ED6D8-D1E5-4959-814D-40DB445BA02B}" srcOrd="1" destOrd="0" presId="urn:microsoft.com/office/officeart/2005/8/layout/hierarchy3"/>
    <dgm:cxn modelId="{337223A6-1EF7-4E16-8515-982171E3B75F}" type="presParOf" srcId="{77A5E538-A8E0-44C4-B7EB-C4946D47F677}" destId="{8DB38409-4899-4BED-A2B3-0DADA84915C6}" srcOrd="1" destOrd="0" presId="urn:microsoft.com/office/officeart/2005/8/layout/hierarchy3"/>
    <dgm:cxn modelId="{099F7D93-8C99-402B-85AB-C46C3B9FD6F5}" type="presParOf" srcId="{8DB38409-4899-4BED-A2B3-0DADA84915C6}" destId="{CEB1652D-C9B0-4512-8544-CBC237160D3E}" srcOrd="0" destOrd="0" presId="urn:microsoft.com/office/officeart/2005/8/layout/hierarchy3"/>
    <dgm:cxn modelId="{7FB78DB2-DD44-4BE7-B6B5-B0FCAFCB0CCC}" type="presParOf" srcId="{8DB38409-4899-4BED-A2B3-0DADA84915C6}" destId="{883CEEC4-18F8-41DE-BAFB-0FA0A1C290DC}" srcOrd="1" destOrd="0" presId="urn:microsoft.com/office/officeart/2005/8/layout/hierarchy3"/>
    <dgm:cxn modelId="{71627837-653C-41A6-BA8C-38D865635DE1}" type="presParOf" srcId="{8DB38409-4899-4BED-A2B3-0DADA84915C6}" destId="{60746345-7444-4A6B-AA2E-01D35F952CE3}" srcOrd="2" destOrd="0" presId="urn:microsoft.com/office/officeart/2005/8/layout/hierarchy3"/>
    <dgm:cxn modelId="{E39BEA87-19FA-41D1-93F7-520C0046B415}" type="presParOf" srcId="{8DB38409-4899-4BED-A2B3-0DADA84915C6}" destId="{88856283-717E-4BD6-A4E2-DBDB9ED5C1DD}" srcOrd="3" destOrd="0" presId="urn:microsoft.com/office/officeart/2005/8/layout/hierarchy3"/>
    <dgm:cxn modelId="{6CF0988E-E89C-445F-B577-6B58B8F41886}" type="presParOf" srcId="{1ACE7A21-2C1B-4E12-9027-F674EE5E56CC}" destId="{23B4F089-A4C6-4004-BD56-02A2A6B7AE15}" srcOrd="1" destOrd="0" presId="urn:microsoft.com/office/officeart/2005/8/layout/hierarchy3"/>
    <dgm:cxn modelId="{F880C863-8172-4C15-854F-9B7EE5BA7786}" type="presParOf" srcId="{23B4F089-A4C6-4004-BD56-02A2A6B7AE15}" destId="{B2FD6449-5FAB-45FF-8AC0-8C43A6A84D19}" srcOrd="0" destOrd="0" presId="urn:microsoft.com/office/officeart/2005/8/layout/hierarchy3"/>
    <dgm:cxn modelId="{44D04DD3-D70B-4671-9172-5FC1A2576D5E}" type="presParOf" srcId="{B2FD6449-5FAB-45FF-8AC0-8C43A6A84D19}" destId="{50056FDB-BFD4-42D3-A10C-A31919673878}" srcOrd="0" destOrd="0" presId="urn:microsoft.com/office/officeart/2005/8/layout/hierarchy3"/>
    <dgm:cxn modelId="{EFCEA077-70B4-4253-99F4-FBDE6C8DA210}" type="presParOf" srcId="{B2FD6449-5FAB-45FF-8AC0-8C43A6A84D19}" destId="{943884B1-761C-49EF-AE21-77533AE7CBD9}" srcOrd="1" destOrd="0" presId="urn:microsoft.com/office/officeart/2005/8/layout/hierarchy3"/>
    <dgm:cxn modelId="{1E309E67-55F6-45E3-9110-D997BEFE442B}" type="presParOf" srcId="{23B4F089-A4C6-4004-BD56-02A2A6B7AE15}" destId="{25692493-4788-4021-AE2A-688D0F6F4E01}" srcOrd="1" destOrd="0" presId="urn:microsoft.com/office/officeart/2005/8/layout/hierarchy3"/>
    <dgm:cxn modelId="{2A9CD66D-010D-4CBD-80D3-3C085DA67394}" type="presParOf" srcId="{25692493-4788-4021-AE2A-688D0F6F4E01}" destId="{ECB3E514-E9F4-44C9-B72D-B780AD4DD583}" srcOrd="0" destOrd="0" presId="urn:microsoft.com/office/officeart/2005/8/layout/hierarchy3"/>
    <dgm:cxn modelId="{FECF8373-5EE5-4731-B525-599DCBA001B3}" type="presParOf" srcId="{25692493-4788-4021-AE2A-688D0F6F4E01}" destId="{F3A5D3A4-5EF7-4ECA-80FF-21E62C21E24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EF978D-D35C-4BA9-98E8-313201387CE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689F77B7-4D88-4E5C-B296-702828E38793}">
      <dgm:prSet phldrT="[Text]" custT="1"/>
      <dgm:spPr/>
      <dgm:t>
        <a:bodyPr/>
        <a:lstStyle/>
        <a:p>
          <a:r>
            <a:rPr lang="hr-HR" sz="2800" dirty="0"/>
            <a:t>Umanjenje osnovice za doprinos za MIO I. stup za plaću manju od 1.300,00 eura</a:t>
          </a:r>
        </a:p>
      </dgm:t>
    </dgm:pt>
    <dgm:pt modelId="{B816E0C3-CD44-43C4-98BA-09EE9CA654CB}" type="parTrans" cxnId="{A9A4D513-7564-442B-B0FE-A264D8A267E1}">
      <dgm:prSet/>
      <dgm:spPr/>
      <dgm:t>
        <a:bodyPr/>
        <a:lstStyle/>
        <a:p>
          <a:endParaRPr lang="hr-HR"/>
        </a:p>
      </dgm:t>
    </dgm:pt>
    <dgm:pt modelId="{608103D8-DEA3-4589-884F-5251CD0DA08E}" type="sibTrans" cxnId="{A9A4D513-7564-442B-B0FE-A264D8A267E1}">
      <dgm:prSet/>
      <dgm:spPr/>
      <dgm:t>
        <a:bodyPr/>
        <a:lstStyle/>
        <a:p>
          <a:endParaRPr lang="hr-HR"/>
        </a:p>
      </dgm:t>
    </dgm:pt>
    <dgm:pt modelId="{C50A2FA4-9D8C-40E9-AC6E-DECA01E39537}">
      <dgm:prSet phldrT="[Text]" custT="1"/>
      <dgm:spPr/>
      <dgm:t>
        <a:bodyPr/>
        <a:lstStyle/>
        <a:p>
          <a:r>
            <a:rPr lang="hr-HR" sz="2400" dirty="0"/>
            <a:t>CILJ: povećanje neto dohotka raspoloživog za osobnu potrošnju  </a:t>
          </a:r>
        </a:p>
      </dgm:t>
    </dgm:pt>
    <dgm:pt modelId="{E02F4225-624D-48ED-B1DD-7459424E4DB0}" type="parTrans" cxnId="{91D389AD-C88E-46BF-9B60-84F63E4AE038}">
      <dgm:prSet/>
      <dgm:spPr/>
      <dgm:t>
        <a:bodyPr/>
        <a:lstStyle/>
        <a:p>
          <a:endParaRPr lang="hr-HR"/>
        </a:p>
      </dgm:t>
    </dgm:pt>
    <dgm:pt modelId="{888C7937-1A17-4ED4-9F65-D9FED9EDDDC5}" type="sibTrans" cxnId="{91D389AD-C88E-46BF-9B60-84F63E4AE038}">
      <dgm:prSet/>
      <dgm:spPr/>
      <dgm:t>
        <a:bodyPr/>
        <a:lstStyle/>
        <a:p>
          <a:endParaRPr lang="hr-HR"/>
        </a:p>
      </dgm:t>
    </dgm:pt>
    <dgm:pt modelId="{EB751B5F-7A7F-4E64-A343-72D6F8F4E19E}" type="pres">
      <dgm:prSet presAssocID="{ABEF978D-D35C-4BA9-98E8-313201387CE0}" presName="linear" presStyleCnt="0">
        <dgm:presLayoutVars>
          <dgm:animLvl val="lvl"/>
          <dgm:resizeHandles val="exact"/>
        </dgm:presLayoutVars>
      </dgm:prSet>
      <dgm:spPr/>
    </dgm:pt>
    <dgm:pt modelId="{A9A2D386-0C8C-49F6-B393-43DBA6B164CF}" type="pres">
      <dgm:prSet presAssocID="{689F77B7-4D88-4E5C-B296-702828E38793}" presName="parentText" presStyleLbl="node1" presStyleIdx="0" presStyleCnt="1" custScaleY="94585">
        <dgm:presLayoutVars>
          <dgm:chMax val="0"/>
          <dgm:bulletEnabled val="1"/>
        </dgm:presLayoutVars>
      </dgm:prSet>
      <dgm:spPr/>
    </dgm:pt>
    <dgm:pt modelId="{6D8310B8-65EC-4CC3-92DA-CC9D3AAD9223}" type="pres">
      <dgm:prSet presAssocID="{689F77B7-4D88-4E5C-B296-702828E38793}" presName="childText" presStyleLbl="revTx" presStyleIdx="0" presStyleCnt="1">
        <dgm:presLayoutVars>
          <dgm:bulletEnabled val="1"/>
        </dgm:presLayoutVars>
      </dgm:prSet>
      <dgm:spPr/>
    </dgm:pt>
  </dgm:ptLst>
  <dgm:cxnLst>
    <dgm:cxn modelId="{A9A4D513-7564-442B-B0FE-A264D8A267E1}" srcId="{ABEF978D-D35C-4BA9-98E8-313201387CE0}" destId="{689F77B7-4D88-4E5C-B296-702828E38793}" srcOrd="0" destOrd="0" parTransId="{B816E0C3-CD44-43C4-98BA-09EE9CA654CB}" sibTransId="{608103D8-DEA3-4589-884F-5251CD0DA08E}"/>
    <dgm:cxn modelId="{91B77C41-FF06-43B9-A5C9-829061010BEE}" type="presOf" srcId="{689F77B7-4D88-4E5C-B296-702828E38793}" destId="{A9A2D386-0C8C-49F6-B393-43DBA6B164CF}" srcOrd="0" destOrd="0" presId="urn:microsoft.com/office/officeart/2005/8/layout/vList2"/>
    <dgm:cxn modelId="{3BAC7373-8CBF-48DE-95F8-CA36FE3FFA9D}" type="presOf" srcId="{C50A2FA4-9D8C-40E9-AC6E-DECA01E39537}" destId="{6D8310B8-65EC-4CC3-92DA-CC9D3AAD9223}" srcOrd="0" destOrd="0" presId="urn:microsoft.com/office/officeart/2005/8/layout/vList2"/>
    <dgm:cxn modelId="{91D389AD-C88E-46BF-9B60-84F63E4AE038}" srcId="{689F77B7-4D88-4E5C-B296-702828E38793}" destId="{C50A2FA4-9D8C-40E9-AC6E-DECA01E39537}" srcOrd="0" destOrd="0" parTransId="{E02F4225-624D-48ED-B1DD-7459424E4DB0}" sibTransId="{888C7937-1A17-4ED4-9F65-D9FED9EDDDC5}"/>
    <dgm:cxn modelId="{E6B1FDE7-B127-4E09-87FE-571977523F24}" type="presOf" srcId="{ABEF978D-D35C-4BA9-98E8-313201387CE0}" destId="{EB751B5F-7A7F-4E64-A343-72D6F8F4E19E}" srcOrd="0" destOrd="0" presId="urn:microsoft.com/office/officeart/2005/8/layout/vList2"/>
    <dgm:cxn modelId="{C2101AE5-C5B2-4BAC-B656-789B0E6BF8F4}" type="presParOf" srcId="{EB751B5F-7A7F-4E64-A343-72D6F8F4E19E}" destId="{A9A2D386-0C8C-49F6-B393-43DBA6B164CF}" srcOrd="0" destOrd="0" presId="urn:microsoft.com/office/officeart/2005/8/layout/vList2"/>
    <dgm:cxn modelId="{334A0E2F-98A5-4367-9F8F-FCC17E3084B4}" type="presParOf" srcId="{EB751B5F-7A7F-4E64-A343-72D6F8F4E19E}" destId="{6D8310B8-65EC-4CC3-92DA-CC9D3AAD922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637014-8BE8-45B7-B263-938725D87797}" type="doc">
      <dgm:prSet loTypeId="urn:microsoft.com/office/officeart/2005/8/layout/hProcess9" loCatId="process" qsTypeId="urn:microsoft.com/office/officeart/2005/8/quickstyle/simple1" qsCatId="simple" csTypeId="urn:microsoft.com/office/officeart/2005/8/colors/accent1_2" csCatId="accent1" phldr="1"/>
      <dgm:spPr/>
    </dgm:pt>
    <dgm:pt modelId="{6D7A018C-B433-4397-BDDC-632028DA90AA}">
      <dgm:prSet phldrT="[Text]"/>
      <dgm:spPr/>
      <dgm:t>
        <a:bodyPr/>
        <a:lstStyle/>
        <a:p>
          <a:r>
            <a:rPr lang="hr-HR" dirty="0"/>
            <a:t>za dane za koje je radnik ostvarivao pravo na naknadu plaće na teret državnog proračuna (roditeljski dopust, bolovanje zbog posljedica Domovinskog rata…)</a:t>
          </a:r>
        </a:p>
      </dgm:t>
    </dgm:pt>
    <dgm:pt modelId="{CB4890D4-6189-4EEC-B2A4-1AA6B48815C0}" type="parTrans" cxnId="{588EBBCA-7A8D-46AC-8CCF-FE88ADC46110}">
      <dgm:prSet/>
      <dgm:spPr/>
      <dgm:t>
        <a:bodyPr/>
        <a:lstStyle/>
        <a:p>
          <a:endParaRPr lang="hr-HR"/>
        </a:p>
      </dgm:t>
    </dgm:pt>
    <dgm:pt modelId="{5A6A9618-4ED1-4717-8E43-72B603335264}" type="sibTrans" cxnId="{588EBBCA-7A8D-46AC-8CCF-FE88ADC46110}">
      <dgm:prSet/>
      <dgm:spPr/>
      <dgm:t>
        <a:bodyPr/>
        <a:lstStyle/>
        <a:p>
          <a:endParaRPr lang="hr-HR"/>
        </a:p>
      </dgm:t>
    </dgm:pt>
    <dgm:pt modelId="{99B0C35C-5CD8-4278-9A5B-D3DF2F7941A5}">
      <dgm:prSet phldrT="[Text]"/>
      <dgm:spPr/>
      <dgm:t>
        <a:bodyPr/>
        <a:lstStyle/>
        <a:p>
          <a:r>
            <a:rPr lang="hr-HR" dirty="0"/>
            <a:t>za dane u kojima je radnik ostvarivao pravo na naknadu plaće na teret HZZO (bolovanje od 43. dana, komplikacije u trudnoći, </a:t>
          </a:r>
          <a:r>
            <a:rPr lang="hr-HR" dirty="0" err="1"/>
            <a:t>rodiljni</a:t>
          </a:r>
          <a:r>
            <a:rPr lang="hr-HR" dirty="0"/>
            <a:t> dopust, njega člana obitelji…</a:t>
          </a:r>
        </a:p>
      </dgm:t>
    </dgm:pt>
    <dgm:pt modelId="{858010BD-0F61-4F1E-9048-A5C107F9348F}" type="parTrans" cxnId="{03EBE9E9-7FA2-41B1-A1EC-6FA4A33390BE}">
      <dgm:prSet/>
      <dgm:spPr/>
      <dgm:t>
        <a:bodyPr/>
        <a:lstStyle/>
        <a:p>
          <a:endParaRPr lang="hr-HR"/>
        </a:p>
      </dgm:t>
    </dgm:pt>
    <dgm:pt modelId="{B30F57AA-8AA7-48F5-8F5C-A3529665F354}" type="sibTrans" cxnId="{03EBE9E9-7FA2-41B1-A1EC-6FA4A33390BE}">
      <dgm:prSet/>
      <dgm:spPr/>
      <dgm:t>
        <a:bodyPr/>
        <a:lstStyle/>
        <a:p>
          <a:endParaRPr lang="hr-HR"/>
        </a:p>
      </dgm:t>
    </dgm:pt>
    <dgm:pt modelId="{56D42AFC-65FD-4854-8DD6-F38B07E3149A}">
      <dgm:prSet phldrT="[Text]"/>
      <dgm:spPr/>
      <dgm:t>
        <a:bodyPr/>
        <a:lstStyle/>
        <a:p>
          <a:r>
            <a:rPr lang="hr-HR" dirty="0"/>
            <a:t>dane u kojima radniku radni odnos miruje radi dragovoljnog služenja vojnog roka u oružanim snagama RH</a:t>
          </a:r>
        </a:p>
      </dgm:t>
    </dgm:pt>
    <dgm:pt modelId="{C30C16A9-C4B5-4CA4-9B01-B185C7594A05}" type="parTrans" cxnId="{874309CE-7745-42AD-9ABE-6FA86C6DB894}">
      <dgm:prSet/>
      <dgm:spPr/>
      <dgm:t>
        <a:bodyPr/>
        <a:lstStyle/>
        <a:p>
          <a:endParaRPr lang="hr-HR"/>
        </a:p>
      </dgm:t>
    </dgm:pt>
    <dgm:pt modelId="{3121F433-EA3D-4015-9F25-8683533AE4BD}" type="sibTrans" cxnId="{874309CE-7745-42AD-9ABE-6FA86C6DB894}">
      <dgm:prSet/>
      <dgm:spPr/>
      <dgm:t>
        <a:bodyPr/>
        <a:lstStyle/>
        <a:p>
          <a:endParaRPr lang="hr-HR"/>
        </a:p>
      </dgm:t>
    </dgm:pt>
    <dgm:pt modelId="{A4BF4632-28DC-44B9-A4AB-410CF5AAB03F}" type="pres">
      <dgm:prSet presAssocID="{04637014-8BE8-45B7-B263-938725D87797}" presName="CompostProcess" presStyleCnt="0">
        <dgm:presLayoutVars>
          <dgm:dir/>
          <dgm:resizeHandles val="exact"/>
        </dgm:presLayoutVars>
      </dgm:prSet>
      <dgm:spPr/>
    </dgm:pt>
    <dgm:pt modelId="{0D5093CA-6653-4453-895A-3C9C587187DB}" type="pres">
      <dgm:prSet presAssocID="{04637014-8BE8-45B7-B263-938725D87797}" presName="arrow" presStyleLbl="bgShp" presStyleIdx="0" presStyleCnt="1"/>
      <dgm:spPr/>
    </dgm:pt>
    <dgm:pt modelId="{E2822F25-8555-406C-AC7D-3EEAC09A6E09}" type="pres">
      <dgm:prSet presAssocID="{04637014-8BE8-45B7-B263-938725D87797}" presName="linearProcess" presStyleCnt="0"/>
      <dgm:spPr/>
    </dgm:pt>
    <dgm:pt modelId="{409EC1A2-ACCF-4771-94C6-D7B34073DAD4}" type="pres">
      <dgm:prSet presAssocID="{6D7A018C-B433-4397-BDDC-632028DA90AA}" presName="textNode" presStyleLbl="node1" presStyleIdx="0" presStyleCnt="3">
        <dgm:presLayoutVars>
          <dgm:bulletEnabled val="1"/>
        </dgm:presLayoutVars>
      </dgm:prSet>
      <dgm:spPr/>
    </dgm:pt>
    <dgm:pt modelId="{9B140992-8D4A-4D6F-AD08-21FAEAD0D62A}" type="pres">
      <dgm:prSet presAssocID="{5A6A9618-4ED1-4717-8E43-72B603335264}" presName="sibTrans" presStyleCnt="0"/>
      <dgm:spPr/>
    </dgm:pt>
    <dgm:pt modelId="{6ABBDBA3-E008-489C-B4C9-F92C00C346DF}" type="pres">
      <dgm:prSet presAssocID="{99B0C35C-5CD8-4278-9A5B-D3DF2F7941A5}" presName="textNode" presStyleLbl="node1" presStyleIdx="1" presStyleCnt="3">
        <dgm:presLayoutVars>
          <dgm:bulletEnabled val="1"/>
        </dgm:presLayoutVars>
      </dgm:prSet>
      <dgm:spPr/>
    </dgm:pt>
    <dgm:pt modelId="{0501C678-6174-4209-84FA-C30AEFF401F4}" type="pres">
      <dgm:prSet presAssocID="{B30F57AA-8AA7-48F5-8F5C-A3529665F354}" presName="sibTrans" presStyleCnt="0"/>
      <dgm:spPr/>
    </dgm:pt>
    <dgm:pt modelId="{93730834-F3D0-408C-B000-063A49B1A551}" type="pres">
      <dgm:prSet presAssocID="{56D42AFC-65FD-4854-8DD6-F38B07E3149A}" presName="textNode" presStyleLbl="node1" presStyleIdx="2" presStyleCnt="3">
        <dgm:presLayoutVars>
          <dgm:bulletEnabled val="1"/>
        </dgm:presLayoutVars>
      </dgm:prSet>
      <dgm:spPr/>
    </dgm:pt>
  </dgm:ptLst>
  <dgm:cxnLst>
    <dgm:cxn modelId="{01F6FD0B-1600-4E04-A279-565F8DCDC825}" type="presOf" srcId="{56D42AFC-65FD-4854-8DD6-F38B07E3149A}" destId="{93730834-F3D0-408C-B000-063A49B1A551}" srcOrd="0" destOrd="0" presId="urn:microsoft.com/office/officeart/2005/8/layout/hProcess9"/>
    <dgm:cxn modelId="{A892F92E-9DE7-46D5-A655-19C082D87528}" type="presOf" srcId="{6D7A018C-B433-4397-BDDC-632028DA90AA}" destId="{409EC1A2-ACCF-4771-94C6-D7B34073DAD4}" srcOrd="0" destOrd="0" presId="urn:microsoft.com/office/officeart/2005/8/layout/hProcess9"/>
    <dgm:cxn modelId="{04340E76-D640-4493-8644-F4C95625EF0C}" type="presOf" srcId="{04637014-8BE8-45B7-B263-938725D87797}" destId="{A4BF4632-28DC-44B9-A4AB-410CF5AAB03F}" srcOrd="0" destOrd="0" presId="urn:microsoft.com/office/officeart/2005/8/layout/hProcess9"/>
    <dgm:cxn modelId="{588EBBCA-7A8D-46AC-8CCF-FE88ADC46110}" srcId="{04637014-8BE8-45B7-B263-938725D87797}" destId="{6D7A018C-B433-4397-BDDC-632028DA90AA}" srcOrd="0" destOrd="0" parTransId="{CB4890D4-6189-4EEC-B2A4-1AA6B48815C0}" sibTransId="{5A6A9618-4ED1-4717-8E43-72B603335264}"/>
    <dgm:cxn modelId="{874309CE-7745-42AD-9ABE-6FA86C6DB894}" srcId="{04637014-8BE8-45B7-B263-938725D87797}" destId="{56D42AFC-65FD-4854-8DD6-F38B07E3149A}" srcOrd="2" destOrd="0" parTransId="{C30C16A9-C4B5-4CA4-9B01-B185C7594A05}" sibTransId="{3121F433-EA3D-4015-9F25-8683533AE4BD}"/>
    <dgm:cxn modelId="{CE432CD4-25F7-4F4E-8DE0-2356B802197F}" type="presOf" srcId="{99B0C35C-5CD8-4278-9A5B-D3DF2F7941A5}" destId="{6ABBDBA3-E008-489C-B4C9-F92C00C346DF}" srcOrd="0" destOrd="0" presId="urn:microsoft.com/office/officeart/2005/8/layout/hProcess9"/>
    <dgm:cxn modelId="{03EBE9E9-7FA2-41B1-A1EC-6FA4A33390BE}" srcId="{04637014-8BE8-45B7-B263-938725D87797}" destId="{99B0C35C-5CD8-4278-9A5B-D3DF2F7941A5}" srcOrd="1" destOrd="0" parTransId="{858010BD-0F61-4F1E-9048-A5C107F9348F}" sibTransId="{B30F57AA-8AA7-48F5-8F5C-A3529665F354}"/>
    <dgm:cxn modelId="{6D2AADFB-7990-47C0-8C70-73902D068843}" type="presParOf" srcId="{A4BF4632-28DC-44B9-A4AB-410CF5AAB03F}" destId="{0D5093CA-6653-4453-895A-3C9C587187DB}" srcOrd="0" destOrd="0" presId="urn:microsoft.com/office/officeart/2005/8/layout/hProcess9"/>
    <dgm:cxn modelId="{E01C06E1-EC28-4755-B618-71FB5CD786EB}" type="presParOf" srcId="{A4BF4632-28DC-44B9-A4AB-410CF5AAB03F}" destId="{E2822F25-8555-406C-AC7D-3EEAC09A6E09}" srcOrd="1" destOrd="0" presId="urn:microsoft.com/office/officeart/2005/8/layout/hProcess9"/>
    <dgm:cxn modelId="{930CDDEC-FA1A-47AA-A193-3A0B355BD882}" type="presParOf" srcId="{E2822F25-8555-406C-AC7D-3EEAC09A6E09}" destId="{409EC1A2-ACCF-4771-94C6-D7B34073DAD4}" srcOrd="0" destOrd="0" presId="urn:microsoft.com/office/officeart/2005/8/layout/hProcess9"/>
    <dgm:cxn modelId="{773BDE9E-E2EC-4AE4-94B9-832147D3EECE}" type="presParOf" srcId="{E2822F25-8555-406C-AC7D-3EEAC09A6E09}" destId="{9B140992-8D4A-4D6F-AD08-21FAEAD0D62A}" srcOrd="1" destOrd="0" presId="urn:microsoft.com/office/officeart/2005/8/layout/hProcess9"/>
    <dgm:cxn modelId="{1D74B514-789B-49FE-B7D8-1A1EE4D50F8F}" type="presParOf" srcId="{E2822F25-8555-406C-AC7D-3EEAC09A6E09}" destId="{6ABBDBA3-E008-489C-B4C9-F92C00C346DF}" srcOrd="2" destOrd="0" presId="urn:microsoft.com/office/officeart/2005/8/layout/hProcess9"/>
    <dgm:cxn modelId="{5127FE69-94DE-4676-94A7-C28496296C06}" type="presParOf" srcId="{E2822F25-8555-406C-AC7D-3EEAC09A6E09}" destId="{0501C678-6174-4209-84FA-C30AEFF401F4}" srcOrd="3" destOrd="0" presId="urn:microsoft.com/office/officeart/2005/8/layout/hProcess9"/>
    <dgm:cxn modelId="{37C662D1-19AF-4209-BD5B-3454487DE2E9}" type="presParOf" srcId="{E2822F25-8555-406C-AC7D-3EEAC09A6E09}" destId="{93730834-F3D0-408C-B000-063A49B1A551}"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6FF8B-D66D-47B1-849E-2F603F70901A}">
      <dsp:nvSpPr>
        <dsp:cNvPr id="0" name=""/>
        <dsp:cNvSpPr/>
      </dsp:nvSpPr>
      <dsp:spPr>
        <a:xfrm>
          <a:off x="1522505" y="59"/>
          <a:ext cx="5184588" cy="2378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hr-HR" sz="4500" kern="1200"/>
            <a:t>RADNIK </a:t>
          </a:r>
          <a:r>
            <a:rPr lang="hr-HR" sz="4500" kern="1200" dirty="0"/>
            <a:t>– obveznik doprinosa iz plaće</a:t>
          </a:r>
        </a:p>
      </dsp:txBody>
      <dsp:txXfrm>
        <a:off x="1638632" y="116186"/>
        <a:ext cx="4952334" cy="2146614"/>
      </dsp:txXfrm>
    </dsp:sp>
    <dsp:sp modelId="{8C9F6BCB-8ECF-40ED-A4C3-BB94EC02A716}">
      <dsp:nvSpPr>
        <dsp:cNvPr id="0" name=""/>
        <dsp:cNvSpPr/>
      </dsp:nvSpPr>
      <dsp:spPr>
        <a:xfrm>
          <a:off x="1522505" y="2497871"/>
          <a:ext cx="5184588" cy="2378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hr-HR" sz="4500" kern="1200" dirty="0"/>
            <a:t>POSLODAVAC – obveznik doprinosa na plaću</a:t>
          </a:r>
        </a:p>
      </dsp:txBody>
      <dsp:txXfrm>
        <a:off x="1638632" y="2613998"/>
        <a:ext cx="4952334" cy="21466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01100F-1EB0-49D9-A243-6FAA0A10952B}">
      <dsp:nvSpPr>
        <dsp:cNvPr id="0" name=""/>
        <dsp:cNvSpPr/>
      </dsp:nvSpPr>
      <dsp:spPr>
        <a:xfrm>
          <a:off x="945821" y="3827"/>
          <a:ext cx="2816869" cy="15829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hr-HR" sz="4300" kern="1200" dirty="0"/>
            <a:t>Olakšice za poslodavca</a:t>
          </a:r>
        </a:p>
      </dsp:txBody>
      <dsp:txXfrm>
        <a:off x="992185" y="50191"/>
        <a:ext cx="2724141" cy="1490268"/>
      </dsp:txXfrm>
    </dsp:sp>
    <dsp:sp modelId="{CEB1652D-C9B0-4512-8544-CBC237160D3E}">
      <dsp:nvSpPr>
        <dsp:cNvPr id="0" name=""/>
        <dsp:cNvSpPr/>
      </dsp:nvSpPr>
      <dsp:spPr>
        <a:xfrm>
          <a:off x="1227508" y="1586824"/>
          <a:ext cx="281686" cy="1157353"/>
        </a:xfrm>
        <a:custGeom>
          <a:avLst/>
          <a:gdLst/>
          <a:ahLst/>
          <a:cxnLst/>
          <a:rect l="0" t="0" r="0" b="0"/>
          <a:pathLst>
            <a:path>
              <a:moveTo>
                <a:pt x="0" y="0"/>
              </a:moveTo>
              <a:lnTo>
                <a:pt x="0" y="1157353"/>
              </a:lnTo>
              <a:lnTo>
                <a:pt x="281686" y="11573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3CEEC4-18F8-41DE-BAFB-0FA0A1C290DC}">
      <dsp:nvSpPr>
        <dsp:cNvPr id="0" name=""/>
        <dsp:cNvSpPr/>
      </dsp:nvSpPr>
      <dsp:spPr>
        <a:xfrm>
          <a:off x="1509195" y="1938932"/>
          <a:ext cx="2253495" cy="16104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Font typeface="Arial" panose="020B0604020202020204" pitchFamily="34" charset="0"/>
            <a:buNone/>
          </a:pPr>
          <a:r>
            <a:rPr lang="hr-HR" sz="1900" kern="1200" dirty="0"/>
            <a:t>Za radnika koji se prvi put zapošljava</a:t>
          </a:r>
        </a:p>
        <a:p>
          <a:pPr marL="0" lvl="0" indent="0" algn="ctr" defTabSz="844550">
            <a:lnSpc>
              <a:spcPct val="90000"/>
            </a:lnSpc>
            <a:spcBef>
              <a:spcPct val="0"/>
            </a:spcBef>
            <a:spcAft>
              <a:spcPct val="35000"/>
            </a:spcAft>
            <a:buFont typeface="Arial" panose="020B0604020202020204" pitchFamily="34" charset="0"/>
            <a:buNone/>
          </a:pPr>
          <a:r>
            <a:rPr lang="hr-HR" sz="1900" kern="1200" dirty="0"/>
            <a:t>Za osobu primljenu na stručno osposobljavanje</a:t>
          </a:r>
        </a:p>
      </dsp:txBody>
      <dsp:txXfrm>
        <a:off x="1556365" y="1986102"/>
        <a:ext cx="2159155" cy="1516149"/>
      </dsp:txXfrm>
    </dsp:sp>
    <dsp:sp modelId="{60746345-7444-4A6B-AA2E-01D35F952CE3}">
      <dsp:nvSpPr>
        <dsp:cNvPr id="0" name=""/>
        <dsp:cNvSpPr/>
      </dsp:nvSpPr>
      <dsp:spPr>
        <a:xfrm>
          <a:off x="1227508" y="1586824"/>
          <a:ext cx="281686" cy="3218175"/>
        </a:xfrm>
        <a:custGeom>
          <a:avLst/>
          <a:gdLst/>
          <a:ahLst/>
          <a:cxnLst/>
          <a:rect l="0" t="0" r="0" b="0"/>
          <a:pathLst>
            <a:path>
              <a:moveTo>
                <a:pt x="0" y="0"/>
              </a:moveTo>
              <a:lnTo>
                <a:pt x="0" y="3218175"/>
              </a:lnTo>
              <a:lnTo>
                <a:pt x="281686" y="32181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856283-717E-4BD6-A4E2-DBDB9ED5C1DD}">
      <dsp:nvSpPr>
        <dsp:cNvPr id="0" name=""/>
        <dsp:cNvSpPr/>
      </dsp:nvSpPr>
      <dsp:spPr>
        <a:xfrm>
          <a:off x="1509195" y="3901530"/>
          <a:ext cx="2375004" cy="180693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hr-HR" sz="1900" kern="1200" dirty="0"/>
            <a:t>Za radnika mladu osobu</a:t>
          </a:r>
        </a:p>
        <a:p>
          <a:pPr marL="0" lvl="0" indent="0" algn="ctr" defTabSz="844550">
            <a:lnSpc>
              <a:spcPct val="90000"/>
            </a:lnSpc>
            <a:spcBef>
              <a:spcPct val="0"/>
            </a:spcBef>
            <a:spcAft>
              <a:spcPct val="35000"/>
            </a:spcAft>
            <a:buNone/>
          </a:pPr>
          <a:r>
            <a:rPr lang="hr-HR" sz="1900" kern="1200" dirty="0"/>
            <a:t>Za radnika koji je dijete poginulog hrvatskog branitelja  </a:t>
          </a:r>
        </a:p>
      </dsp:txBody>
      <dsp:txXfrm>
        <a:off x="1562118" y="3954453"/>
        <a:ext cx="2269158" cy="1701091"/>
      </dsp:txXfrm>
    </dsp:sp>
    <dsp:sp modelId="{50056FDB-BFD4-42D3-A10C-A31919673878}">
      <dsp:nvSpPr>
        <dsp:cNvPr id="0" name=""/>
        <dsp:cNvSpPr/>
      </dsp:nvSpPr>
      <dsp:spPr>
        <a:xfrm>
          <a:off x="4466908" y="3827"/>
          <a:ext cx="2816869" cy="14084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hr-HR" sz="4300" kern="1200" dirty="0"/>
            <a:t>Olakšice za radnika</a:t>
          </a:r>
        </a:p>
      </dsp:txBody>
      <dsp:txXfrm>
        <a:off x="4508160" y="45079"/>
        <a:ext cx="2734365" cy="1325930"/>
      </dsp:txXfrm>
    </dsp:sp>
    <dsp:sp modelId="{ECB3E514-E9F4-44C9-B72D-B780AD4DD583}">
      <dsp:nvSpPr>
        <dsp:cNvPr id="0" name=""/>
        <dsp:cNvSpPr/>
      </dsp:nvSpPr>
      <dsp:spPr>
        <a:xfrm>
          <a:off x="4748595" y="1412262"/>
          <a:ext cx="281686" cy="1056326"/>
        </a:xfrm>
        <a:custGeom>
          <a:avLst/>
          <a:gdLst/>
          <a:ahLst/>
          <a:cxnLst/>
          <a:rect l="0" t="0" r="0" b="0"/>
          <a:pathLst>
            <a:path>
              <a:moveTo>
                <a:pt x="0" y="0"/>
              </a:moveTo>
              <a:lnTo>
                <a:pt x="0" y="1056326"/>
              </a:lnTo>
              <a:lnTo>
                <a:pt x="281686" y="10563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A5D3A4-5EF7-4ECA-80FF-21E62C21E240}">
      <dsp:nvSpPr>
        <dsp:cNvPr id="0" name=""/>
        <dsp:cNvSpPr/>
      </dsp:nvSpPr>
      <dsp:spPr>
        <a:xfrm>
          <a:off x="5030282" y="1764371"/>
          <a:ext cx="2253495" cy="140843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hr-HR" sz="1900" kern="1200" dirty="0"/>
            <a:t>Umanjenje osnovice za doprinos za mio I. stup</a:t>
          </a:r>
        </a:p>
      </dsp:txBody>
      <dsp:txXfrm>
        <a:off x="5071534" y="1805623"/>
        <a:ext cx="2170991" cy="13259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2D386-0C8C-49F6-B393-43DBA6B164CF}">
      <dsp:nvSpPr>
        <dsp:cNvPr id="0" name=""/>
        <dsp:cNvSpPr/>
      </dsp:nvSpPr>
      <dsp:spPr>
        <a:xfrm>
          <a:off x="0" y="1166428"/>
          <a:ext cx="8229600" cy="1150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hr-HR" sz="2800" kern="1200" dirty="0"/>
            <a:t>Umanjenje osnovice za doprinos za MIO I. stup za plaću manju od 1.300,00 eura</a:t>
          </a:r>
        </a:p>
      </dsp:txBody>
      <dsp:txXfrm>
        <a:off x="56183" y="1222611"/>
        <a:ext cx="8117234" cy="1038544"/>
      </dsp:txXfrm>
    </dsp:sp>
    <dsp:sp modelId="{6D8310B8-65EC-4CC3-92DA-CC9D3AAD9223}">
      <dsp:nvSpPr>
        <dsp:cNvPr id="0" name=""/>
        <dsp:cNvSpPr/>
      </dsp:nvSpPr>
      <dsp:spPr>
        <a:xfrm>
          <a:off x="0" y="2317339"/>
          <a:ext cx="8229600"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hr-HR" sz="2400" kern="1200" dirty="0"/>
            <a:t>CILJ: povećanje neto dohotka raspoloživog za osobnu potrošnju  </a:t>
          </a:r>
        </a:p>
      </dsp:txBody>
      <dsp:txXfrm>
        <a:off x="0" y="2317339"/>
        <a:ext cx="8229600" cy="10764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093CA-6653-4453-895A-3C9C587187DB}">
      <dsp:nvSpPr>
        <dsp:cNvPr id="0" name=""/>
        <dsp:cNvSpPr/>
      </dsp:nvSpPr>
      <dsp:spPr>
        <a:xfrm>
          <a:off x="617219" y="0"/>
          <a:ext cx="6995160" cy="441615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9EC1A2-ACCF-4771-94C6-D7B34073DAD4}">
      <dsp:nvSpPr>
        <dsp:cNvPr id="0" name=""/>
        <dsp:cNvSpPr/>
      </dsp:nvSpPr>
      <dsp:spPr>
        <a:xfrm>
          <a:off x="278874" y="1324845"/>
          <a:ext cx="2468880" cy="1766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hr-HR" sz="1500" kern="1200" dirty="0"/>
            <a:t>za dane za koje je radnik ostvarivao pravo na naknadu plaće na teret državnog proračuna (roditeljski dopust, bolovanje zbog posljedica Domovinskog rata…)</a:t>
          </a:r>
        </a:p>
      </dsp:txBody>
      <dsp:txXfrm>
        <a:off x="365105" y="1411076"/>
        <a:ext cx="2296418" cy="1593998"/>
      </dsp:txXfrm>
    </dsp:sp>
    <dsp:sp modelId="{6ABBDBA3-E008-489C-B4C9-F92C00C346DF}">
      <dsp:nvSpPr>
        <dsp:cNvPr id="0" name=""/>
        <dsp:cNvSpPr/>
      </dsp:nvSpPr>
      <dsp:spPr>
        <a:xfrm>
          <a:off x="2880359" y="1324845"/>
          <a:ext cx="2468880" cy="1766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hr-HR" sz="1500" kern="1200" dirty="0"/>
            <a:t>za dane u kojima je radnik ostvarivao pravo na naknadu plaće na teret HZZO (bolovanje od 43. dana, komplikacije u trudnoći, </a:t>
          </a:r>
          <a:r>
            <a:rPr lang="hr-HR" sz="1500" kern="1200" dirty="0" err="1"/>
            <a:t>rodiljni</a:t>
          </a:r>
          <a:r>
            <a:rPr lang="hr-HR" sz="1500" kern="1200" dirty="0"/>
            <a:t> dopust, njega člana obitelji…</a:t>
          </a:r>
        </a:p>
      </dsp:txBody>
      <dsp:txXfrm>
        <a:off x="2966590" y="1411076"/>
        <a:ext cx="2296418" cy="1593998"/>
      </dsp:txXfrm>
    </dsp:sp>
    <dsp:sp modelId="{93730834-F3D0-408C-B000-063A49B1A551}">
      <dsp:nvSpPr>
        <dsp:cNvPr id="0" name=""/>
        <dsp:cNvSpPr/>
      </dsp:nvSpPr>
      <dsp:spPr>
        <a:xfrm>
          <a:off x="5481845" y="1324845"/>
          <a:ext cx="2468880" cy="1766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hr-HR" sz="1500" kern="1200" dirty="0"/>
            <a:t>dane u kojima radniku radni odnos miruje radi dragovoljnog služenja vojnog roka u oružanim snagama RH</a:t>
          </a:r>
        </a:p>
      </dsp:txBody>
      <dsp:txXfrm>
        <a:off x="5568076" y="1411076"/>
        <a:ext cx="2296418" cy="159399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75C863-FD37-4BEF-9E46-45CF19D7BC67}" type="datetimeFigureOut">
              <a:rPr lang="hr-HR" smtClean="0"/>
              <a:pPr/>
              <a:t>16.10.2024.</a:t>
            </a:fld>
            <a:endParaRPr lang="hr-H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1446C8-9D44-4A8A-977A-DBF996069F29}" type="slidenum">
              <a:rPr lang="hr-HR" smtClean="0"/>
              <a:pPr/>
              <a:t>‹#›</a:t>
            </a:fld>
            <a:endParaRPr lang="hr-HR" dirty="0"/>
          </a:p>
        </p:txBody>
      </p:sp>
    </p:spTree>
    <p:extLst>
      <p:ext uri="{BB962C8B-B14F-4D97-AF65-F5344CB8AC3E}">
        <p14:creationId xmlns:p14="http://schemas.microsoft.com/office/powerpoint/2010/main" val="1453318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848600" cy="2462113"/>
          </a:xfrm>
        </p:spPr>
        <p:txBody>
          <a:bodyPr anchor="ctr">
            <a:noAutofit/>
          </a:bodyPr>
          <a:lstStyle>
            <a:lvl1pPr algn="ctr">
              <a:defRPr sz="5400" cap="all" baseline="0">
                <a:solidFill>
                  <a:srgbClr val="002060"/>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3505200"/>
            <a:ext cx="7846640" cy="2732112"/>
          </a:xfrm>
        </p:spPr>
        <p:txBody>
          <a:bodyPr/>
          <a:lstStyle>
            <a:lvl1pPr marL="0" indent="0" algn="l">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4" name="Slik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888" y="6521440"/>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Vertical Text Placeholder 2"/>
          <p:cNvSpPr>
            <a:spLocks noGrp="1"/>
          </p:cNvSpPr>
          <p:nvPr>
            <p:ph type="body" orient="vert" idx="1"/>
          </p:nvPr>
        </p:nvSpPr>
        <p:spPr>
          <a:xfrm rot="10800000">
            <a:off x="457200" y="1600200"/>
            <a:ext cx="8229600" cy="4636008"/>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rot="10800000">
            <a:off x="445305" y="476672"/>
            <a:ext cx="2057400" cy="5759536"/>
          </a:xfrm>
        </p:spPr>
        <p:txBody>
          <a:bodyPr vert="eaVert" anchor="b"/>
          <a:lstStyle>
            <a:lvl1pPr>
              <a:defRPr>
                <a:solidFill>
                  <a:srgbClr val="00206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rot="10800000">
            <a:off x="2699792" y="476672"/>
            <a:ext cx="6019800" cy="5759536"/>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908721"/>
            <a:ext cx="7772400" cy="2448272"/>
          </a:xfrm>
        </p:spPr>
        <p:txBody>
          <a:bodyPr anchor="ctr">
            <a:normAutofit/>
          </a:bodyPr>
          <a:lstStyle>
            <a:lvl1pPr algn="ctr">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573016"/>
            <a:ext cx="7772400" cy="2554035"/>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3" name="Slika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rgbClr val="002060"/>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1" name="Slika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3" name="Slika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4" name="Slika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8" name="Slik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9" name="Slik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0" name="Slika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7" name="Slik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8" name="Slik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9" name="Slika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solidFill>
                  <a:srgbClr val="00206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r-HR" dirty="0"/>
              <a:t>Uredite stil naslova matrice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467544" y="18288"/>
            <a:ext cx="7776864"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8316416" y="18288"/>
            <a:ext cx="720080" cy="329184"/>
          </a:xfrm>
          <a:prstGeom prst="rect">
            <a:avLst/>
          </a:prstGeom>
        </p:spPr>
        <p:txBody>
          <a:bodyPr vert="horz" lIns="91440" tIns="45720" rIns="91440" bIns="45720" rtlCol="0" anchor="ctr"/>
          <a:lstStyle>
            <a:lvl1pPr algn="r">
              <a:defRPr sz="1400" b="1">
                <a:solidFill>
                  <a:srgbClr val="FFFFFF"/>
                </a:solidFill>
              </a:defRPr>
            </a:lvl1pPr>
          </a:lstStyle>
          <a:p>
            <a:fld id="{D2E57653-3E58-4892-A7ED-712530ACC680}" type="slidenum">
              <a:rPr lang="en-US" smtClean="0"/>
              <a:pPr/>
              <a:t>‹#›</a:t>
            </a:fld>
            <a:endParaRPr lang="en-US" dirty="0"/>
          </a:p>
        </p:txBody>
      </p:sp>
      <p:sp>
        <p:nvSpPr>
          <p:cNvPr id="8" name="Rezervirano mjesto datuma 3"/>
          <p:cNvSpPr>
            <a:spLocks noGrp="1"/>
          </p:cNvSpPr>
          <p:nvPr>
            <p:ph type="dt" sz="half" idx="2"/>
          </p:nvPr>
        </p:nvSpPr>
        <p:spPr>
          <a:xfrm>
            <a:off x="8100392" y="6492875"/>
            <a:ext cx="1043608" cy="365125"/>
          </a:xfrm>
          <a:prstGeom prst="rect">
            <a:avLst/>
          </a:prstGeom>
        </p:spPr>
        <p:txBody>
          <a:bodyPr vert="horz" lIns="91440" tIns="45720" rIns="91440" bIns="45720" rtlCol="0" anchor="ctr"/>
          <a:lstStyle>
            <a:lvl1pPr algn="ctr">
              <a:defRPr sz="1000" baseline="0">
                <a:solidFill>
                  <a:schemeClr val="tx1">
                    <a:tint val="75000"/>
                  </a:schemeClr>
                </a:solidFill>
              </a:defRPr>
            </a:lvl1pPr>
          </a:lstStyle>
          <a:p>
            <a:fld id="{8B3EE666-E7FC-4792-A216-299238F92772}" type="datetimeFigureOut">
              <a:rPr lang="hr-HR" smtClean="0"/>
              <a:pPr/>
              <a:t>16.10.2024.</a:t>
            </a:fld>
            <a:endParaRPr lang="hr-HR" dirty="0"/>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204B7-7CBE-41DE-A467-A81A019182FF}"/>
              </a:ext>
            </a:extLst>
          </p:cNvPr>
          <p:cNvSpPr>
            <a:spLocks noGrp="1"/>
          </p:cNvSpPr>
          <p:nvPr>
            <p:ph type="ctrTitle"/>
          </p:nvPr>
        </p:nvSpPr>
        <p:spPr>
          <a:xfrm>
            <a:off x="685800" y="836712"/>
            <a:ext cx="7848600" cy="4104456"/>
          </a:xfrm>
        </p:spPr>
        <p:txBody>
          <a:bodyPr/>
          <a:lstStyle/>
          <a:p>
            <a:br>
              <a:rPr lang="hr-HR" sz="4400" dirty="0">
                <a:effectLst/>
                <a:latin typeface="Calibri" panose="020F0502020204030204" pitchFamily="34" charset="0"/>
                <a:ea typeface="Times New Roman" panose="02020603050405020304" pitchFamily="18" charset="0"/>
              </a:rPr>
            </a:br>
            <a:r>
              <a:rPr lang="hr-HR" sz="4400" dirty="0">
                <a:effectLst/>
                <a:latin typeface="Calibri" panose="020F0502020204030204" pitchFamily="34" charset="0"/>
                <a:ea typeface="Times New Roman" panose="02020603050405020304" pitchFamily="18" charset="0"/>
              </a:rPr>
              <a:t>Oslobođenja i olakšice od obveze doprinosa za socijalna osiguranja</a:t>
            </a:r>
            <a:br>
              <a:rPr lang="hr-HR" sz="1800" kern="100" dirty="0">
                <a:effectLst/>
                <a:latin typeface="Calibri" panose="020F0502020204030204" pitchFamily="34" charset="0"/>
                <a:ea typeface="Calibri" panose="020F0502020204030204" pitchFamily="34" charset="0"/>
                <a:cs typeface="Arial" panose="020B0604020202020204" pitchFamily="34" charset="0"/>
              </a:rPr>
            </a:br>
            <a:br>
              <a:rPr lang="hr-HR" sz="1800" dirty="0">
                <a:effectLst/>
                <a:latin typeface="Times New Roman" panose="02020603050405020304" pitchFamily="18" charset="0"/>
                <a:ea typeface="Times New Roman" panose="02020603050405020304" pitchFamily="18" charset="0"/>
              </a:rPr>
            </a:br>
            <a:endParaRPr lang="hr-HR" cap="none" dirty="0"/>
          </a:p>
        </p:txBody>
      </p:sp>
      <p:sp>
        <p:nvSpPr>
          <p:cNvPr id="3" name="Subtitle 2">
            <a:extLst>
              <a:ext uri="{FF2B5EF4-FFF2-40B4-BE49-F238E27FC236}">
                <a16:creationId xmlns:a16="http://schemas.microsoft.com/office/drawing/2014/main" id="{22B241F0-1F63-439A-818A-5CFC66BBB8A7}"/>
              </a:ext>
            </a:extLst>
          </p:cNvPr>
          <p:cNvSpPr>
            <a:spLocks noGrp="1"/>
          </p:cNvSpPr>
          <p:nvPr>
            <p:ph type="subTitle" idx="1"/>
          </p:nvPr>
        </p:nvSpPr>
        <p:spPr>
          <a:xfrm>
            <a:off x="685800" y="4941168"/>
            <a:ext cx="7846640" cy="1512168"/>
          </a:xfrm>
        </p:spPr>
        <p:txBody>
          <a:bodyPr>
            <a:normAutofit/>
          </a:bodyPr>
          <a:lstStyle/>
          <a:p>
            <a:pPr algn="ctr"/>
            <a:r>
              <a:rPr lang="hr-HR" dirty="0"/>
              <a:t>dr. sc. Marija Zuber, HZRIF</a:t>
            </a:r>
          </a:p>
          <a:p>
            <a:pPr algn="ctr"/>
            <a:r>
              <a:rPr lang="hr-HR" dirty="0"/>
              <a:t>Primošten, 18. listopada 2024.</a:t>
            </a:r>
          </a:p>
          <a:p>
            <a:pPr algn="ctr"/>
            <a:endParaRPr lang="hr-HR" dirty="0"/>
          </a:p>
        </p:txBody>
      </p:sp>
    </p:spTree>
    <p:extLst>
      <p:ext uri="{BB962C8B-B14F-4D97-AF65-F5344CB8AC3E}">
        <p14:creationId xmlns:p14="http://schemas.microsoft.com/office/powerpoint/2010/main" val="242029185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8AF4-B080-5296-33DE-9184D824BA97}"/>
              </a:ext>
            </a:extLst>
          </p:cNvPr>
          <p:cNvSpPr>
            <a:spLocks noGrp="1"/>
          </p:cNvSpPr>
          <p:nvPr>
            <p:ph type="title"/>
          </p:nvPr>
        </p:nvSpPr>
        <p:spPr>
          <a:xfrm>
            <a:off x="457200" y="533400"/>
            <a:ext cx="8229600" cy="1815480"/>
          </a:xfrm>
        </p:spPr>
        <p:txBody>
          <a:bodyPr>
            <a:normAutofit fontScale="90000"/>
          </a:bodyPr>
          <a:lstStyle/>
          <a:p>
            <a:pPr algn="ctr"/>
            <a:br>
              <a:rPr lang="hr-HR" sz="3600" dirty="0">
                <a:effectLst/>
                <a:latin typeface="Calibri" panose="020F0502020204030204" pitchFamily="34" charset="0"/>
                <a:ea typeface="Times New Roman" panose="02020603050405020304" pitchFamily="18" charset="0"/>
              </a:rPr>
            </a:br>
            <a:r>
              <a:rPr lang="hr-HR" dirty="0">
                <a:effectLst/>
                <a:latin typeface="Calibri" panose="020F0502020204030204" pitchFamily="34" charset="0"/>
                <a:ea typeface="Times New Roman" panose="02020603050405020304" pitchFamily="18" charset="0"/>
              </a:rPr>
              <a:t>Umanjenje obveze doprinosa kao olakšica za radnika</a:t>
            </a:r>
            <a:br>
              <a:rPr lang="hr-HR" sz="1800" dirty="0">
                <a:effectLst/>
                <a:latin typeface="Times New Roman" panose="02020603050405020304" pitchFamily="18" charset="0"/>
                <a:ea typeface="Times New Roman" panose="02020603050405020304" pitchFamily="18" charset="0"/>
              </a:rPr>
            </a:br>
            <a:endParaRPr lang="hr-HR" dirty="0"/>
          </a:p>
        </p:txBody>
      </p:sp>
      <p:graphicFrame>
        <p:nvGraphicFramePr>
          <p:cNvPr id="5" name="Content Placeholder 4">
            <a:extLst>
              <a:ext uri="{FF2B5EF4-FFF2-40B4-BE49-F238E27FC236}">
                <a16:creationId xmlns:a16="http://schemas.microsoft.com/office/drawing/2014/main" id="{E615CACB-69F1-31D1-022C-7A7069E7453D}"/>
              </a:ext>
            </a:extLst>
          </p:cNvPr>
          <p:cNvGraphicFramePr>
            <a:graphicFrameLocks noGrp="1"/>
          </p:cNvGraphicFramePr>
          <p:nvPr>
            <p:ph idx="1"/>
            <p:extLst>
              <p:ext uri="{D42A27DB-BD31-4B8C-83A1-F6EECF244321}">
                <p14:modId xmlns:p14="http://schemas.microsoft.com/office/powerpoint/2010/main" val="1777503053"/>
              </p:ext>
            </p:extLst>
          </p:nvPr>
        </p:nvGraphicFramePr>
        <p:xfrm>
          <a:off x="457200" y="1916832"/>
          <a:ext cx="8229600" cy="456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921167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BD48A-A252-808D-3183-6A3EEA2CCF73}"/>
              </a:ext>
            </a:extLst>
          </p:cNvPr>
          <p:cNvSpPr>
            <a:spLocks noGrp="1"/>
          </p:cNvSpPr>
          <p:nvPr>
            <p:ph type="title"/>
          </p:nvPr>
        </p:nvSpPr>
        <p:spPr/>
        <p:txBody>
          <a:bodyPr>
            <a:normAutofit fontScale="90000"/>
          </a:bodyPr>
          <a:lstStyle/>
          <a:p>
            <a:pPr algn="ctr"/>
            <a:r>
              <a:rPr lang="hr-HR" sz="4000" kern="0" dirty="0">
                <a:effectLst/>
                <a:latin typeface="Calibri" panose="020F0502020204030204" pitchFamily="34" charset="0"/>
                <a:ea typeface="Times New Roman" panose="02020603050405020304" pitchFamily="18" charset="0"/>
              </a:rPr>
              <a:t>Umanjenje osnovice za radnike s plaćom do 1.300,00 eura</a:t>
            </a:r>
            <a:endParaRPr lang="hr-HR" dirty="0"/>
          </a:p>
        </p:txBody>
      </p:sp>
      <p:graphicFrame>
        <p:nvGraphicFramePr>
          <p:cNvPr id="4" name="Table 4">
            <a:extLst>
              <a:ext uri="{FF2B5EF4-FFF2-40B4-BE49-F238E27FC236}">
                <a16:creationId xmlns:a16="http://schemas.microsoft.com/office/drawing/2014/main" id="{C06EFE43-6D52-CE0F-D38B-0DBA16C30202}"/>
              </a:ext>
            </a:extLst>
          </p:cNvPr>
          <p:cNvGraphicFramePr>
            <a:graphicFrameLocks noGrp="1"/>
          </p:cNvGraphicFramePr>
          <p:nvPr>
            <p:ph idx="1"/>
          </p:nvPr>
        </p:nvGraphicFramePr>
        <p:xfrm>
          <a:off x="457200" y="1844824"/>
          <a:ext cx="8229600" cy="4438974"/>
        </p:xfrm>
        <a:graphic>
          <a:graphicData uri="http://schemas.openxmlformats.org/drawingml/2006/table">
            <a:tbl>
              <a:tblPr firstRow="1" bandRow="1">
                <a:tableStyleId>{616DA210-FB5B-4158-B5E0-FEB733F419BA}</a:tableStyleId>
              </a:tblPr>
              <a:tblGrid>
                <a:gridCol w="4114800">
                  <a:extLst>
                    <a:ext uri="{9D8B030D-6E8A-4147-A177-3AD203B41FA5}">
                      <a16:colId xmlns:a16="http://schemas.microsoft.com/office/drawing/2014/main" val="4210382644"/>
                    </a:ext>
                  </a:extLst>
                </a:gridCol>
                <a:gridCol w="4114800">
                  <a:extLst>
                    <a:ext uri="{9D8B030D-6E8A-4147-A177-3AD203B41FA5}">
                      <a16:colId xmlns:a16="http://schemas.microsoft.com/office/drawing/2014/main" val="2964333978"/>
                    </a:ext>
                  </a:extLst>
                </a:gridCol>
              </a:tblGrid>
              <a:tr h="1127942">
                <a:tc>
                  <a:txBody>
                    <a:bodyPr/>
                    <a:lstStyle/>
                    <a:p>
                      <a:pPr algn="ctr"/>
                      <a:r>
                        <a:rPr lang="hr-HR" sz="2400" dirty="0"/>
                        <a:t>Mjesečna bruto plaća</a:t>
                      </a:r>
                    </a:p>
                  </a:txBody>
                  <a:tcPr anchor="ctr"/>
                </a:tc>
                <a:tc>
                  <a:txBody>
                    <a:bodyPr/>
                    <a:lstStyle/>
                    <a:p>
                      <a:pPr algn="ctr"/>
                      <a:r>
                        <a:rPr lang="hr-HR" sz="2400" dirty="0"/>
                        <a:t>Iznos umanjenja osnovice za obračun doprinosa za mio I. stup</a:t>
                      </a:r>
                    </a:p>
                  </a:txBody>
                  <a:tcPr anchor="ctr"/>
                </a:tc>
                <a:extLst>
                  <a:ext uri="{0D108BD9-81ED-4DB2-BD59-A6C34878D82A}">
                    <a16:rowId xmlns:a16="http://schemas.microsoft.com/office/drawing/2014/main" val="3142760342"/>
                  </a:ext>
                </a:extLst>
              </a:tr>
              <a:tr h="1464346">
                <a:tc>
                  <a:txBody>
                    <a:bodyPr/>
                    <a:lstStyle/>
                    <a:p>
                      <a:pPr algn="ctr"/>
                      <a:r>
                        <a:rPr lang="hr-HR" sz="2400" dirty="0"/>
                        <a:t>do 700,00 eura</a:t>
                      </a:r>
                    </a:p>
                  </a:txBody>
                  <a:tcPr anchor="ctr"/>
                </a:tc>
                <a:tc>
                  <a:txBody>
                    <a:bodyPr/>
                    <a:lstStyle/>
                    <a:p>
                      <a:pPr algn="ctr"/>
                      <a:r>
                        <a:rPr lang="hr-HR" sz="2400" dirty="0"/>
                        <a:t>300,00 eura</a:t>
                      </a:r>
                    </a:p>
                  </a:txBody>
                  <a:tcPr anchor="ctr"/>
                </a:tc>
                <a:extLst>
                  <a:ext uri="{0D108BD9-81ED-4DB2-BD59-A6C34878D82A}">
                    <a16:rowId xmlns:a16="http://schemas.microsoft.com/office/drawing/2014/main" val="2051413893"/>
                  </a:ext>
                </a:extLst>
              </a:tr>
              <a:tr h="1785908">
                <a:tc>
                  <a:txBody>
                    <a:bodyPr/>
                    <a:lstStyle/>
                    <a:p>
                      <a:pPr algn="ctr"/>
                      <a:r>
                        <a:rPr lang="hr-HR" sz="2400" b="0" kern="1200" dirty="0">
                          <a:solidFill>
                            <a:schemeClr val="tx1"/>
                          </a:solidFill>
                          <a:effectLst/>
                          <a:latin typeface="+mn-lt"/>
                          <a:ea typeface="+mn-ea"/>
                          <a:cs typeface="+mn-cs"/>
                        </a:rPr>
                        <a:t>od 700,01 eura do 1.300,00 eura</a:t>
                      </a:r>
                      <a:endParaRPr lang="hr-HR" sz="2400" b="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2400" kern="1200" dirty="0">
                          <a:solidFill>
                            <a:schemeClr val="tx1"/>
                          </a:solidFill>
                          <a:effectLst/>
                          <a:latin typeface="+mn-lt"/>
                          <a:ea typeface="+mn-ea"/>
                          <a:cs typeface="+mn-cs"/>
                        </a:rPr>
                        <a:t>0,5 x (1.300,00 – ukupan iznos bruto plaće za određeni mjesec) </a:t>
                      </a:r>
                    </a:p>
                    <a:p>
                      <a:pPr algn="ctr"/>
                      <a:endParaRPr lang="hr-HR" sz="2400" dirty="0"/>
                    </a:p>
                  </a:txBody>
                  <a:tcPr anchor="ctr"/>
                </a:tc>
                <a:extLst>
                  <a:ext uri="{0D108BD9-81ED-4DB2-BD59-A6C34878D82A}">
                    <a16:rowId xmlns:a16="http://schemas.microsoft.com/office/drawing/2014/main" val="663816739"/>
                  </a:ext>
                </a:extLst>
              </a:tr>
            </a:tbl>
          </a:graphicData>
        </a:graphic>
      </p:graphicFrame>
    </p:spTree>
    <p:extLst>
      <p:ext uri="{BB962C8B-B14F-4D97-AF65-F5344CB8AC3E}">
        <p14:creationId xmlns:p14="http://schemas.microsoft.com/office/powerpoint/2010/main" val="215500928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EB235-7742-2FBA-0BD8-821BE54177F9}"/>
              </a:ext>
            </a:extLst>
          </p:cNvPr>
          <p:cNvSpPr>
            <a:spLocks noGrp="1"/>
          </p:cNvSpPr>
          <p:nvPr>
            <p:ph type="title"/>
          </p:nvPr>
        </p:nvSpPr>
        <p:spPr/>
        <p:txBody>
          <a:bodyPr/>
          <a:lstStyle/>
          <a:p>
            <a:pPr algn="ctr"/>
            <a:r>
              <a:rPr lang="hr-HR" dirty="0"/>
              <a:t>Mjesečna plaća i umanjenje osnovice</a:t>
            </a:r>
          </a:p>
        </p:txBody>
      </p:sp>
      <p:sp>
        <p:nvSpPr>
          <p:cNvPr id="3" name="Content Placeholder 2">
            <a:extLst>
              <a:ext uri="{FF2B5EF4-FFF2-40B4-BE49-F238E27FC236}">
                <a16:creationId xmlns:a16="http://schemas.microsoft.com/office/drawing/2014/main" id="{75FB05D1-6060-D874-4075-30545A947923}"/>
              </a:ext>
            </a:extLst>
          </p:cNvPr>
          <p:cNvSpPr>
            <a:spLocks noGrp="1"/>
          </p:cNvSpPr>
          <p:nvPr>
            <p:ph idx="1"/>
          </p:nvPr>
        </p:nvSpPr>
        <p:spPr/>
        <p:txBody>
          <a:bodyPr>
            <a:normAutofit lnSpcReduction="10000"/>
          </a:bodyPr>
          <a:lstStyle/>
          <a:p>
            <a:r>
              <a:rPr lang="hr-HR" b="1" dirty="0"/>
              <a:t>Radni odnos kod jednog poslodavca </a:t>
            </a:r>
            <a:r>
              <a:rPr lang="hr-HR" dirty="0"/>
              <a:t>u određenom mjesecu:</a:t>
            </a:r>
          </a:p>
          <a:p>
            <a:pPr marL="0" indent="449263">
              <a:buNone/>
            </a:pPr>
            <a:r>
              <a:rPr lang="hr-HR" dirty="0"/>
              <a:t>                          podaci o mjesečnoj plaći i naknadi plaće</a:t>
            </a:r>
          </a:p>
          <a:p>
            <a:endParaRPr lang="hr-HR" dirty="0"/>
          </a:p>
          <a:p>
            <a:r>
              <a:rPr lang="hr-HR" b="1" dirty="0"/>
              <a:t>Radni odnos kod dva ili više poslodavaca </a:t>
            </a:r>
            <a:r>
              <a:rPr lang="hr-HR" dirty="0"/>
              <a:t>u određenom mjesecu: </a:t>
            </a:r>
          </a:p>
          <a:p>
            <a:pPr marL="2060575" indent="-2060575">
              <a:buNone/>
            </a:pPr>
            <a:r>
              <a:rPr lang="hr-HR" dirty="0"/>
              <a:t>                              mjerodavni su podaci o ukupnoj mjesečnoj plaći radnika, kod svih poslodavaca kod kojih je zaposlen</a:t>
            </a:r>
          </a:p>
          <a:p>
            <a:pPr marL="2060575" indent="0">
              <a:buNone/>
            </a:pPr>
            <a:r>
              <a:rPr lang="hr-HR" dirty="0"/>
              <a:t>pravo na umanjenje osnovice  - prema ukupnoj mjesečnoj plaći radnika</a:t>
            </a:r>
          </a:p>
          <a:p>
            <a:pPr marL="2060575" indent="0">
              <a:buNone/>
            </a:pPr>
            <a:r>
              <a:rPr lang="hr-HR" dirty="0"/>
              <a:t>svaki poslodavac koristi dio ukupnog umanjenja, razmjerno učešću plaće koju isplaćuje u ukupnoj mjesečnoj plaći toga radnika  </a:t>
            </a:r>
          </a:p>
          <a:p>
            <a:pPr marL="0" indent="0">
              <a:buNone/>
            </a:pPr>
            <a:endParaRPr lang="hr-HR" dirty="0"/>
          </a:p>
        </p:txBody>
      </p:sp>
      <p:sp>
        <p:nvSpPr>
          <p:cNvPr id="10" name="Scroll: Horizontal 9">
            <a:extLst>
              <a:ext uri="{FF2B5EF4-FFF2-40B4-BE49-F238E27FC236}">
                <a16:creationId xmlns:a16="http://schemas.microsoft.com/office/drawing/2014/main" id="{612F6DB6-D5B3-0D80-BD41-3168FD22B215}"/>
              </a:ext>
            </a:extLst>
          </p:cNvPr>
          <p:cNvSpPr/>
          <p:nvPr/>
        </p:nvSpPr>
        <p:spPr>
          <a:xfrm>
            <a:off x="1547664" y="2060848"/>
            <a:ext cx="1143000" cy="792088"/>
          </a:xfrm>
          <a:prstGeom prst="horizont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1" name="Scroll: Horizontal 10">
            <a:extLst>
              <a:ext uri="{FF2B5EF4-FFF2-40B4-BE49-F238E27FC236}">
                <a16:creationId xmlns:a16="http://schemas.microsoft.com/office/drawing/2014/main" id="{572F693C-44F8-006E-6ECB-257EA354B771}"/>
              </a:ext>
            </a:extLst>
          </p:cNvPr>
          <p:cNvSpPr/>
          <p:nvPr/>
        </p:nvSpPr>
        <p:spPr>
          <a:xfrm>
            <a:off x="1331640" y="3642556"/>
            <a:ext cx="787524" cy="792088"/>
          </a:xfrm>
          <a:prstGeom prst="horizont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225218721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B145-8F85-2701-7CB2-2DBBC2846360}"/>
              </a:ext>
            </a:extLst>
          </p:cNvPr>
          <p:cNvSpPr>
            <a:spLocks noGrp="1"/>
          </p:cNvSpPr>
          <p:nvPr>
            <p:ph type="title"/>
          </p:nvPr>
        </p:nvSpPr>
        <p:spPr/>
        <p:txBody>
          <a:bodyPr>
            <a:normAutofit fontScale="90000"/>
          </a:bodyPr>
          <a:lstStyle/>
          <a:p>
            <a:pPr algn="ctr"/>
            <a:r>
              <a:rPr lang="hr-HR" dirty="0"/>
              <a:t>Umanjenje mjesečne osnovice za obračun doprinosa za I. stup mirovinskog osiguranja</a:t>
            </a:r>
          </a:p>
        </p:txBody>
      </p:sp>
      <p:graphicFrame>
        <p:nvGraphicFramePr>
          <p:cNvPr id="5" name="Content Placeholder 4">
            <a:extLst>
              <a:ext uri="{FF2B5EF4-FFF2-40B4-BE49-F238E27FC236}">
                <a16:creationId xmlns:a16="http://schemas.microsoft.com/office/drawing/2014/main" id="{166B3D8F-D736-3840-7099-B85BBF2A5D78}"/>
              </a:ext>
            </a:extLst>
          </p:cNvPr>
          <p:cNvGraphicFramePr>
            <a:graphicFrameLocks noGrp="1"/>
          </p:cNvGraphicFramePr>
          <p:nvPr>
            <p:ph idx="1"/>
            <p:extLst>
              <p:ext uri="{D42A27DB-BD31-4B8C-83A1-F6EECF244321}">
                <p14:modId xmlns:p14="http://schemas.microsoft.com/office/powerpoint/2010/main" val="2838493770"/>
              </p:ext>
            </p:extLst>
          </p:nvPr>
        </p:nvGraphicFramePr>
        <p:xfrm>
          <a:off x="478341" y="1772816"/>
          <a:ext cx="8054100" cy="4782220"/>
        </p:xfrm>
        <a:graphic>
          <a:graphicData uri="http://schemas.openxmlformats.org/drawingml/2006/table">
            <a:tbl>
              <a:tblPr firstRow="1" bandRow="1">
                <a:tableStyleId>{5940675A-B579-460E-94D1-54222C63F5DA}</a:tableStyleId>
              </a:tblPr>
              <a:tblGrid>
                <a:gridCol w="2437475">
                  <a:extLst>
                    <a:ext uri="{9D8B030D-6E8A-4147-A177-3AD203B41FA5}">
                      <a16:colId xmlns:a16="http://schemas.microsoft.com/office/drawing/2014/main" val="3519864562"/>
                    </a:ext>
                  </a:extLst>
                </a:gridCol>
                <a:gridCol w="2808312">
                  <a:extLst>
                    <a:ext uri="{9D8B030D-6E8A-4147-A177-3AD203B41FA5}">
                      <a16:colId xmlns:a16="http://schemas.microsoft.com/office/drawing/2014/main" val="4054380301"/>
                    </a:ext>
                  </a:extLst>
                </a:gridCol>
                <a:gridCol w="2808313">
                  <a:extLst>
                    <a:ext uri="{9D8B030D-6E8A-4147-A177-3AD203B41FA5}">
                      <a16:colId xmlns:a16="http://schemas.microsoft.com/office/drawing/2014/main" val="3533704282"/>
                    </a:ext>
                  </a:extLst>
                </a:gridCol>
              </a:tblGrid>
              <a:tr h="1152128">
                <a:tc>
                  <a:txBody>
                    <a:bodyPr/>
                    <a:lstStyle/>
                    <a:p>
                      <a:pPr algn="ctr"/>
                      <a:r>
                        <a:rPr lang="hr-HR" b="1" dirty="0"/>
                        <a:t>Radni odnos kod jednog poslodavca</a:t>
                      </a:r>
                    </a:p>
                  </a:txBody>
                  <a:tcPr anchor="ctr"/>
                </a:tc>
                <a:tc>
                  <a:txBody>
                    <a:bodyPr/>
                    <a:lstStyle/>
                    <a:p>
                      <a:pPr algn="ctr"/>
                      <a:r>
                        <a:rPr lang="hr-HR" b="1" dirty="0"/>
                        <a:t>Radni odnos istovremeno kod dva ili više poslodavaca u određenom mjesecu</a:t>
                      </a:r>
                    </a:p>
                  </a:txBody>
                  <a:tcPr anchor="ctr"/>
                </a:tc>
                <a:tc>
                  <a:txBody>
                    <a:bodyPr/>
                    <a:lstStyle/>
                    <a:p>
                      <a:pPr algn="ctr"/>
                      <a:r>
                        <a:rPr lang="hr-HR" b="1" dirty="0"/>
                        <a:t>Promjena poslodavca i/ili prestanak i/ili zaposlenje u toku mjeseca</a:t>
                      </a:r>
                    </a:p>
                  </a:txBody>
                  <a:tcPr anchor="ctr"/>
                </a:tc>
                <a:extLst>
                  <a:ext uri="{0D108BD9-81ED-4DB2-BD59-A6C34878D82A}">
                    <a16:rowId xmlns:a16="http://schemas.microsoft.com/office/drawing/2014/main" val="2465089881"/>
                  </a:ext>
                </a:extLst>
              </a:tr>
              <a:tr h="1618412">
                <a:tc rowSpan="2">
                  <a:txBody>
                    <a:bodyPr/>
                    <a:lstStyle/>
                    <a:p>
                      <a:pPr marL="285750" indent="-285750">
                        <a:buFont typeface="Arial" panose="020B0604020202020204" pitchFamily="34" charset="0"/>
                        <a:buChar char="•"/>
                      </a:pPr>
                      <a:r>
                        <a:rPr lang="hr-HR" dirty="0"/>
                        <a:t>ako je plaća i naknada plaće (bruto primitak) manja od 1.300,00 eura bruto</a:t>
                      </a:r>
                    </a:p>
                  </a:txBody>
                  <a:tcPr/>
                </a:tc>
                <a:tc rowSpan="2">
                  <a:txBody>
                    <a:bodyPr/>
                    <a:lstStyle/>
                    <a:p>
                      <a:pPr marL="285750" indent="-285750">
                        <a:buFont typeface="Arial" panose="020B0604020202020204" pitchFamily="34" charset="0"/>
                        <a:buChar char="•"/>
                      </a:pPr>
                      <a:r>
                        <a:rPr lang="hr-HR" dirty="0"/>
                        <a:t>ako je ukupni primitak kod svih poslodavaca za taj mjesec manji od 1.300,00 eura bruto</a:t>
                      </a:r>
                    </a:p>
                  </a:txBody>
                  <a:tcPr/>
                </a:tc>
                <a:tc>
                  <a:txBody>
                    <a:bodyPr/>
                    <a:lstStyle/>
                    <a:p>
                      <a:pPr marL="0" indent="0" algn="ctr">
                        <a:buFont typeface="Arial" panose="020B0604020202020204" pitchFamily="34" charset="0"/>
                        <a:buNone/>
                      </a:pPr>
                      <a:r>
                        <a:rPr lang="hr-HR" dirty="0"/>
                        <a:t>a)</a:t>
                      </a:r>
                    </a:p>
                    <a:p>
                      <a:pPr marL="285750" indent="-285750">
                        <a:buFont typeface="Arial" panose="020B0604020202020204" pitchFamily="34" charset="0"/>
                        <a:buChar char="•"/>
                      </a:pPr>
                      <a:r>
                        <a:rPr lang="hr-HR" dirty="0"/>
                        <a:t>u mjesecu je radio samo kod jednog poslodavca </a:t>
                      </a:r>
                    </a:p>
                    <a:p>
                      <a:pPr marL="285750" indent="-285750">
                        <a:buFont typeface="Arial" panose="020B0604020202020204" pitchFamily="34" charset="0"/>
                        <a:buChar char="•"/>
                      </a:pPr>
                      <a:r>
                        <a:rPr lang="hr-HR" dirty="0"/>
                        <a:t>ako je primitak manji od 1.300,00 eura </a:t>
                      </a:r>
                    </a:p>
                  </a:txBody>
                  <a:tcPr/>
                </a:tc>
                <a:extLst>
                  <a:ext uri="{0D108BD9-81ED-4DB2-BD59-A6C34878D82A}">
                    <a16:rowId xmlns:a16="http://schemas.microsoft.com/office/drawing/2014/main" val="4002784341"/>
                  </a:ext>
                </a:extLst>
              </a:tr>
              <a:tr h="1618412">
                <a:tc vMerge="1">
                  <a:txBody>
                    <a:bodyPr/>
                    <a:lstStyle/>
                    <a:p>
                      <a:endParaRPr lang="hr-HR"/>
                    </a:p>
                  </a:txBody>
                  <a:tcPr/>
                </a:tc>
                <a:tc vMerge="1">
                  <a:txBody>
                    <a:bodyPr/>
                    <a:lstStyle/>
                    <a:p>
                      <a:endParaRPr lang="hr-HR"/>
                    </a:p>
                  </a:txBody>
                  <a:tcPr/>
                </a:tc>
                <a:tc>
                  <a:txBody>
                    <a:bodyPr/>
                    <a:lstStyle/>
                    <a:p>
                      <a:pPr marL="0" indent="0" algn="ctr">
                        <a:buFont typeface="Arial" panose="020B0604020202020204" pitchFamily="34" charset="0"/>
                        <a:buNone/>
                      </a:pPr>
                      <a:r>
                        <a:rPr lang="hr-HR" dirty="0"/>
                        <a:t>b)</a:t>
                      </a:r>
                    </a:p>
                    <a:p>
                      <a:pPr marL="285750" indent="-285750">
                        <a:buFont typeface="Arial" panose="020B0604020202020204" pitchFamily="34" charset="0"/>
                        <a:buChar char="•"/>
                      </a:pPr>
                      <a:r>
                        <a:rPr lang="hr-HR" dirty="0"/>
                        <a:t>u istom mjesecu je promijenio poslodavca</a:t>
                      </a:r>
                    </a:p>
                    <a:p>
                      <a:pPr marL="285750" indent="-285750">
                        <a:buFont typeface="Arial" panose="020B0604020202020204" pitchFamily="34" charset="0"/>
                        <a:buChar char="•"/>
                      </a:pPr>
                      <a:r>
                        <a:rPr lang="hr-HR" dirty="0"/>
                        <a:t>ako je ukupni primitak kod svih poslodavaca manji od 1.300,00 eura bruto</a:t>
                      </a:r>
                    </a:p>
                  </a:txBody>
                  <a:tcPr/>
                </a:tc>
                <a:extLst>
                  <a:ext uri="{0D108BD9-81ED-4DB2-BD59-A6C34878D82A}">
                    <a16:rowId xmlns:a16="http://schemas.microsoft.com/office/drawing/2014/main" val="1564691889"/>
                  </a:ext>
                </a:extLst>
              </a:tr>
            </a:tbl>
          </a:graphicData>
        </a:graphic>
      </p:graphicFrame>
    </p:spTree>
    <p:extLst>
      <p:ext uri="{BB962C8B-B14F-4D97-AF65-F5344CB8AC3E}">
        <p14:creationId xmlns:p14="http://schemas.microsoft.com/office/powerpoint/2010/main" val="200347639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C3D2-9F8E-0B54-6E85-F35431ED9C1D}"/>
              </a:ext>
            </a:extLst>
          </p:cNvPr>
          <p:cNvSpPr>
            <a:spLocks noGrp="1"/>
          </p:cNvSpPr>
          <p:nvPr>
            <p:ph type="title"/>
          </p:nvPr>
        </p:nvSpPr>
        <p:spPr/>
        <p:txBody>
          <a:bodyPr/>
          <a:lstStyle/>
          <a:p>
            <a:pPr algn="ctr"/>
            <a:r>
              <a:rPr lang="hr-HR" dirty="0"/>
              <a:t>Radni odnos kod jednog poslodavca</a:t>
            </a:r>
          </a:p>
        </p:txBody>
      </p:sp>
      <p:sp>
        <p:nvSpPr>
          <p:cNvPr id="3" name="Content Placeholder 2">
            <a:extLst>
              <a:ext uri="{FF2B5EF4-FFF2-40B4-BE49-F238E27FC236}">
                <a16:creationId xmlns:a16="http://schemas.microsoft.com/office/drawing/2014/main" id="{0F2751AB-502E-B120-5E1C-D91BDB2E64ED}"/>
              </a:ext>
            </a:extLst>
          </p:cNvPr>
          <p:cNvSpPr>
            <a:spLocks noGrp="1"/>
          </p:cNvSpPr>
          <p:nvPr>
            <p:ph idx="1"/>
          </p:nvPr>
        </p:nvSpPr>
        <p:spPr/>
        <p:txBody>
          <a:bodyPr/>
          <a:lstStyle/>
          <a:p>
            <a:r>
              <a:rPr lang="hr-HR" dirty="0"/>
              <a:t>Umanjenje osnovice za obračun doprinosa za mio I. stup ako je mjesečna plaća manja od 1.300,00 eura</a:t>
            </a:r>
          </a:p>
          <a:p>
            <a:pPr marL="1074738" indent="-442913">
              <a:buFont typeface="Wingdings" panose="05000000000000000000" pitchFamily="2" charset="2"/>
              <a:buChar char="Ø"/>
            </a:pPr>
            <a:r>
              <a:rPr lang="hr-HR" dirty="0"/>
              <a:t>neovisno o broju odrađenih sati odnosno sati za koje se isplaćuje plaća ili naknada plaće (cijeli mjesec, dio mjeseca)</a:t>
            </a:r>
          </a:p>
          <a:p>
            <a:pPr marL="1074738" indent="-442913">
              <a:buFont typeface="Wingdings" panose="05000000000000000000" pitchFamily="2" charset="2"/>
              <a:buChar char="Ø"/>
            </a:pPr>
            <a:r>
              <a:rPr lang="hr-HR" dirty="0"/>
              <a:t>neovisno o ugovorenom trajanju tjednog radnog vremena (puno, nepuno)</a:t>
            </a:r>
          </a:p>
        </p:txBody>
      </p:sp>
    </p:spTree>
    <p:extLst>
      <p:ext uri="{BB962C8B-B14F-4D97-AF65-F5344CB8AC3E}">
        <p14:creationId xmlns:p14="http://schemas.microsoft.com/office/powerpoint/2010/main" val="324312639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B9299-2B2F-6185-D90D-454A68C55CE3}"/>
              </a:ext>
            </a:extLst>
          </p:cNvPr>
          <p:cNvSpPr>
            <a:spLocks noGrp="1"/>
          </p:cNvSpPr>
          <p:nvPr>
            <p:ph type="title"/>
          </p:nvPr>
        </p:nvSpPr>
        <p:spPr/>
        <p:txBody>
          <a:bodyPr>
            <a:normAutofit fontScale="90000"/>
          </a:bodyPr>
          <a:lstStyle/>
          <a:p>
            <a:pPr algn="ctr"/>
            <a:r>
              <a:rPr lang="hr-HR" dirty="0"/>
              <a:t>Istovremeni radni odnos kod dva ili više poslodavaca u istom mjesecu</a:t>
            </a:r>
          </a:p>
        </p:txBody>
      </p:sp>
      <p:sp>
        <p:nvSpPr>
          <p:cNvPr id="3" name="Content Placeholder 2">
            <a:extLst>
              <a:ext uri="{FF2B5EF4-FFF2-40B4-BE49-F238E27FC236}">
                <a16:creationId xmlns:a16="http://schemas.microsoft.com/office/drawing/2014/main" id="{1E05EFE1-7236-A841-25A0-7702775BDC40}"/>
              </a:ext>
            </a:extLst>
          </p:cNvPr>
          <p:cNvSpPr>
            <a:spLocks noGrp="1"/>
          </p:cNvSpPr>
          <p:nvPr>
            <p:ph idx="1"/>
          </p:nvPr>
        </p:nvSpPr>
        <p:spPr/>
        <p:txBody>
          <a:bodyPr/>
          <a:lstStyle/>
          <a:p>
            <a:pPr marL="0" indent="0">
              <a:buNone/>
            </a:pPr>
            <a:r>
              <a:rPr lang="hr-HR" b="1" dirty="0"/>
              <a:t>PRAVNI OBLICI:</a:t>
            </a:r>
          </a:p>
          <a:p>
            <a:pPr marL="342900" lvl="0" indent="-342900">
              <a:lnSpc>
                <a:spcPct val="115000"/>
              </a:lnSpc>
              <a:spcAft>
                <a:spcPts val="800"/>
              </a:spcAft>
              <a:buFont typeface="+mj-lt"/>
              <a:buAutoNum type="arabicPeriod"/>
            </a:pPr>
            <a:r>
              <a:rPr lang="hr-HR" sz="2800" kern="100" dirty="0">
                <a:effectLst/>
                <a:latin typeface="Calibri" panose="020F0502020204030204" pitchFamily="34" charset="0"/>
                <a:ea typeface="Calibri" panose="020F0502020204030204" pitchFamily="34" charset="0"/>
                <a:cs typeface="Arial" panose="020B0604020202020204" pitchFamily="34" charset="0"/>
              </a:rPr>
              <a:t>kad radnik ima zasnovan radni odnos s </a:t>
            </a:r>
            <a:r>
              <a:rPr lang="hr-HR" sz="2800" b="1" kern="100" dirty="0">
                <a:effectLst/>
                <a:latin typeface="Calibri" panose="020F0502020204030204" pitchFamily="34" charset="0"/>
                <a:ea typeface="Calibri" panose="020F0502020204030204" pitchFamily="34" charset="0"/>
                <a:cs typeface="Arial" panose="020B0604020202020204" pitchFamily="34" charset="0"/>
              </a:rPr>
              <a:t>nepunim </a:t>
            </a:r>
            <a:r>
              <a:rPr lang="hr-HR" sz="2800" kern="100" dirty="0">
                <a:effectLst/>
                <a:latin typeface="Calibri" panose="020F0502020204030204" pitchFamily="34" charset="0"/>
                <a:ea typeface="Calibri" panose="020F0502020204030204" pitchFamily="34" charset="0"/>
                <a:cs typeface="Arial" panose="020B0604020202020204" pitchFamily="34" charset="0"/>
              </a:rPr>
              <a:t>radnim vremenom s više poslodavaca i</a:t>
            </a:r>
          </a:p>
          <a:p>
            <a:pPr marL="342900" indent="-342900">
              <a:buFont typeface="+mj-lt"/>
              <a:buAutoNum type="arabicPeriod"/>
            </a:pPr>
            <a:r>
              <a:rPr lang="hr-HR" sz="2800" dirty="0">
                <a:effectLst/>
                <a:latin typeface="Calibri" panose="020F0502020204030204" pitchFamily="34" charset="0"/>
                <a:ea typeface="Calibri" panose="020F0502020204030204" pitchFamily="34" charset="0"/>
                <a:cs typeface="Arial" panose="020B0604020202020204" pitchFamily="34" charset="0"/>
              </a:rPr>
              <a:t>kad se radnik koji je kod jednog poslodavca zaposlen s punim radnim vremenom ili je kod više poslodavca zaposlen s nepunim radnim vremenom tako da mu ukupno radno vrijeme iznosi 40 sati tjedno, kod sljedećeg poslodavca zaposli u </a:t>
            </a:r>
            <a:r>
              <a:rPr lang="hr-HR" sz="2800" b="1" dirty="0">
                <a:effectLst/>
                <a:latin typeface="Calibri" panose="020F0502020204030204" pitchFamily="34" charset="0"/>
                <a:ea typeface="Calibri" panose="020F0502020204030204" pitchFamily="34" charset="0"/>
                <a:cs typeface="Arial" panose="020B0604020202020204" pitchFamily="34" charset="0"/>
              </a:rPr>
              <a:t>dodatnom</a:t>
            </a:r>
            <a:r>
              <a:rPr lang="hr-HR" sz="2800" dirty="0">
                <a:effectLst/>
                <a:latin typeface="Calibri" panose="020F0502020204030204" pitchFamily="34" charset="0"/>
                <a:ea typeface="Calibri" panose="020F0502020204030204" pitchFamily="34" charset="0"/>
                <a:cs typeface="Arial" panose="020B0604020202020204" pitchFamily="34" charset="0"/>
              </a:rPr>
              <a:t> radu</a:t>
            </a:r>
            <a:endParaRPr lang="hr-HR" sz="2800" dirty="0"/>
          </a:p>
        </p:txBody>
      </p:sp>
    </p:spTree>
    <p:extLst>
      <p:ext uri="{BB962C8B-B14F-4D97-AF65-F5344CB8AC3E}">
        <p14:creationId xmlns:p14="http://schemas.microsoft.com/office/powerpoint/2010/main" val="200930052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13760-F602-E22A-5066-304E4BD9E51D}"/>
              </a:ext>
            </a:extLst>
          </p:cNvPr>
          <p:cNvSpPr>
            <a:spLocks noGrp="1"/>
          </p:cNvSpPr>
          <p:nvPr>
            <p:ph type="title"/>
          </p:nvPr>
        </p:nvSpPr>
        <p:spPr/>
        <p:txBody>
          <a:bodyPr>
            <a:normAutofit fontScale="90000"/>
          </a:bodyPr>
          <a:lstStyle/>
          <a:p>
            <a:pPr algn="ctr"/>
            <a:r>
              <a:rPr lang="hr-HR" dirty="0"/>
              <a:t>Nepuno radno vrijeme kod dva ili više poslodavaca</a:t>
            </a:r>
          </a:p>
        </p:txBody>
      </p:sp>
      <p:sp>
        <p:nvSpPr>
          <p:cNvPr id="3" name="Content Placeholder 2">
            <a:extLst>
              <a:ext uri="{FF2B5EF4-FFF2-40B4-BE49-F238E27FC236}">
                <a16:creationId xmlns:a16="http://schemas.microsoft.com/office/drawing/2014/main" id="{78FD2B00-8887-FAB2-96E9-6FEC298AFB69}"/>
              </a:ext>
            </a:extLst>
          </p:cNvPr>
          <p:cNvSpPr>
            <a:spLocks noGrp="1"/>
          </p:cNvSpPr>
          <p:nvPr>
            <p:ph idx="1"/>
          </p:nvPr>
        </p:nvSpPr>
        <p:spPr>
          <a:xfrm>
            <a:off x="457200" y="1600200"/>
            <a:ext cx="8579296" cy="4876800"/>
          </a:xfrm>
        </p:spPr>
        <p:txBody>
          <a:bodyPr>
            <a:noAutofit/>
          </a:bodyPr>
          <a:lstStyle/>
          <a:p>
            <a:r>
              <a:rPr lang="hr-HR" dirty="0">
                <a:effectLst/>
                <a:latin typeface="Calibri" panose="020F0502020204030204" pitchFamily="34" charset="0"/>
                <a:ea typeface="Calibri" panose="020F0502020204030204" pitchFamily="34" charset="0"/>
                <a:cs typeface="Arial" panose="020B0604020202020204" pitchFamily="34" charset="0"/>
              </a:rPr>
              <a:t>Radnik zaposlen s nepunom radnim vremenom koji sklapa ugovor o radu sa sljedećim poslodavcem</a:t>
            </a:r>
          </a:p>
          <a:p>
            <a:pPr marL="812800" indent="-276225">
              <a:buFont typeface="Wingdings" panose="05000000000000000000" pitchFamily="2" charset="2"/>
              <a:buChar char="Ø"/>
            </a:pPr>
            <a:r>
              <a:rPr lang="hr-HR" b="1" dirty="0">
                <a:effectLst/>
                <a:latin typeface="Calibri" panose="020F0502020204030204" pitchFamily="34" charset="0"/>
                <a:ea typeface="Calibri" panose="020F0502020204030204" pitchFamily="34" charset="0"/>
                <a:cs typeface="Arial" panose="020B0604020202020204" pitchFamily="34" charset="0"/>
              </a:rPr>
              <a:t>dužan je obavijestiti poslodavca</a:t>
            </a:r>
            <a:r>
              <a:rPr lang="hr-HR" dirty="0">
                <a:effectLst/>
                <a:latin typeface="Calibri" panose="020F0502020204030204" pitchFamily="34" charset="0"/>
                <a:ea typeface="Calibri" panose="020F0502020204030204" pitchFamily="34" charset="0"/>
                <a:cs typeface="Arial" panose="020B0604020202020204" pitchFamily="34" charset="0"/>
              </a:rPr>
              <a:t> o sklopljenom ugovoru o radu s drugim poslodavcem odnosno s drugim poslodavcima</a:t>
            </a:r>
          </a:p>
          <a:p>
            <a:pPr marL="812800" indent="-276225">
              <a:buFont typeface="Wingdings" panose="05000000000000000000" pitchFamily="2" charset="2"/>
              <a:buChar char="Ø"/>
            </a:pPr>
            <a:r>
              <a:rPr lang="hr-HR" dirty="0">
                <a:latin typeface="Calibri" panose="020F0502020204030204" pitchFamily="34" charset="0"/>
                <a:cs typeface="Arial" panose="020B0604020202020204" pitchFamily="34" charset="0"/>
              </a:rPr>
              <a:t>zakonska obveza</a:t>
            </a:r>
          </a:p>
          <a:p>
            <a:pPr marL="812800" indent="-276225">
              <a:buFont typeface="Wingdings" panose="05000000000000000000" pitchFamily="2" charset="2"/>
              <a:buChar char="Ø"/>
            </a:pPr>
            <a:r>
              <a:rPr lang="hr-HR" dirty="0">
                <a:latin typeface="Calibri" panose="020F0502020204030204" pitchFamily="34" charset="0"/>
                <a:cs typeface="Arial" panose="020B0604020202020204" pitchFamily="34" charset="0"/>
              </a:rPr>
              <a:t>ako ne obavijesti, nema sankcija</a:t>
            </a:r>
          </a:p>
          <a:p>
            <a:pPr marL="0" indent="0">
              <a:buNone/>
            </a:pPr>
            <a:r>
              <a:rPr lang="hr-HR" b="1" dirty="0">
                <a:latin typeface="Calibri" panose="020F0502020204030204" pitchFamily="34" charset="0"/>
                <a:cs typeface="Arial" panose="020B0604020202020204" pitchFamily="34" charset="0"/>
              </a:rPr>
              <a:t>VAŽNO:</a:t>
            </a:r>
          </a:p>
          <a:p>
            <a:r>
              <a:rPr lang="hr-HR" dirty="0">
                <a:effectLst/>
                <a:latin typeface="Calibri" panose="020F0502020204030204" pitchFamily="34" charset="0"/>
                <a:ea typeface="Calibri" panose="020F0502020204030204" pitchFamily="34" charset="0"/>
                <a:cs typeface="Arial" panose="020B0604020202020204" pitchFamily="34" charset="0"/>
              </a:rPr>
              <a:t>Rad s polovinom punog radnog vremena po osnovi korištenja roditeljskih prava, nije radni odnos s nepunim radnim vremenom</a:t>
            </a:r>
          </a:p>
          <a:p>
            <a:r>
              <a:rPr lang="hr-HR" dirty="0">
                <a:latin typeface="Calibri" panose="020F0502020204030204" pitchFamily="34" charset="0"/>
                <a:cs typeface="Arial" panose="020B0604020202020204" pitchFamily="34" charset="0"/>
              </a:rPr>
              <a:t>Za umanjenje osnovice mjerodavna je visina plaće za polovinu radnog vremena  </a:t>
            </a:r>
            <a:endParaRPr lang="hr-HR" dirty="0"/>
          </a:p>
        </p:txBody>
      </p:sp>
    </p:spTree>
    <p:extLst>
      <p:ext uri="{BB962C8B-B14F-4D97-AF65-F5344CB8AC3E}">
        <p14:creationId xmlns:p14="http://schemas.microsoft.com/office/powerpoint/2010/main" val="301549854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ACEA5-65AF-2971-EA3F-E0F3DD5F74CF}"/>
              </a:ext>
            </a:extLst>
          </p:cNvPr>
          <p:cNvSpPr>
            <a:spLocks noGrp="1"/>
          </p:cNvSpPr>
          <p:nvPr>
            <p:ph type="title"/>
          </p:nvPr>
        </p:nvSpPr>
        <p:spPr/>
        <p:txBody>
          <a:bodyPr/>
          <a:lstStyle/>
          <a:p>
            <a:pPr algn="ctr"/>
            <a:r>
              <a:rPr lang="hr-HR" dirty="0"/>
              <a:t>Dodatni rad</a:t>
            </a:r>
          </a:p>
        </p:txBody>
      </p:sp>
      <p:sp>
        <p:nvSpPr>
          <p:cNvPr id="3" name="Content Placeholder 2">
            <a:extLst>
              <a:ext uri="{FF2B5EF4-FFF2-40B4-BE49-F238E27FC236}">
                <a16:creationId xmlns:a16="http://schemas.microsoft.com/office/drawing/2014/main" id="{C3927D1C-88A4-964F-C649-2B2DBAF47BA8}"/>
              </a:ext>
            </a:extLst>
          </p:cNvPr>
          <p:cNvSpPr>
            <a:spLocks noGrp="1"/>
          </p:cNvSpPr>
          <p:nvPr>
            <p:ph idx="1"/>
          </p:nvPr>
        </p:nvSpPr>
        <p:spPr/>
        <p:txBody>
          <a:bodyPr/>
          <a:lstStyle/>
          <a:p>
            <a:r>
              <a:rPr lang="hr-HR" dirty="0">
                <a:effectLst/>
                <a:latin typeface="Calibri" panose="020F0502020204030204" pitchFamily="34" charset="0"/>
                <a:ea typeface="Calibri" panose="020F0502020204030204" pitchFamily="34" charset="0"/>
              </a:rPr>
              <a:t>rad preko punog radnog vremena - ne kod matičnog poslodavca nego kod sljedećeg poslodavca kod kojega se zapošljava nakon što je već zaposlen na četrdeset sati tjedno</a:t>
            </a:r>
          </a:p>
          <a:p>
            <a:r>
              <a:rPr lang="hr-HR" dirty="0">
                <a:latin typeface="Calibri" panose="020F0502020204030204" pitchFamily="34" charset="0"/>
              </a:rPr>
              <a:t>dodatni rad – </a:t>
            </a:r>
            <a:r>
              <a:rPr lang="hr-HR" b="1" dirty="0">
                <a:latin typeface="Calibri" panose="020F0502020204030204" pitchFamily="34" charset="0"/>
              </a:rPr>
              <a:t>najviše 8 sati tjedno</a:t>
            </a:r>
          </a:p>
          <a:p>
            <a:r>
              <a:rPr lang="hr-HR" dirty="0">
                <a:latin typeface="Calibri" panose="020F0502020204030204" pitchFamily="34" charset="0"/>
              </a:rPr>
              <a:t>radnik je prijavljen HZMO-u</a:t>
            </a:r>
          </a:p>
          <a:p>
            <a:pPr marL="182563" indent="-182563"/>
            <a:r>
              <a:rPr lang="hr-HR" dirty="0">
                <a:effectLst/>
                <a:latin typeface="Calibri" panose="020F0502020204030204" pitchFamily="34" charset="0"/>
                <a:ea typeface="Calibri" panose="020F0502020204030204" pitchFamily="34" charset="0"/>
              </a:rPr>
              <a:t>ne treba pribavljati suglasnost matičnog poslodavca </a:t>
            </a:r>
          </a:p>
          <a:p>
            <a:pPr marL="468313" indent="-285750">
              <a:buFont typeface="Wingdings" panose="05000000000000000000" pitchFamily="2" charset="2"/>
              <a:buChar char="Ø"/>
            </a:pPr>
            <a:r>
              <a:rPr lang="hr-HR" b="1" dirty="0">
                <a:effectLst/>
                <a:latin typeface="Calibri" panose="020F0502020204030204" pitchFamily="34" charset="0"/>
                <a:ea typeface="Calibri" panose="020F0502020204030204" pitchFamily="34" charset="0"/>
              </a:rPr>
              <a:t>dužan je prije početka rada obavijestiti </a:t>
            </a:r>
            <a:r>
              <a:rPr lang="hr-HR" dirty="0">
                <a:effectLst/>
                <a:latin typeface="Calibri" panose="020F0502020204030204" pitchFamily="34" charset="0"/>
                <a:ea typeface="Calibri" panose="020F0502020204030204" pitchFamily="34" charset="0"/>
              </a:rPr>
              <a:t>o sklopljenom ugovoru za dodatni rad</a:t>
            </a:r>
            <a:r>
              <a:rPr lang="hr-HR" b="1" dirty="0">
                <a:effectLst/>
                <a:latin typeface="Calibri" panose="020F0502020204030204" pitchFamily="34" charset="0"/>
                <a:ea typeface="Calibri" panose="020F0502020204030204" pitchFamily="34" charset="0"/>
              </a:rPr>
              <a:t> </a:t>
            </a:r>
            <a:r>
              <a:rPr lang="hr-HR" dirty="0">
                <a:effectLst/>
                <a:latin typeface="Calibri" panose="020F0502020204030204" pitchFamily="34" charset="0"/>
                <a:ea typeface="Calibri" panose="020F0502020204030204" pitchFamily="34" charset="0"/>
              </a:rPr>
              <a:t>kod novog poslodavca</a:t>
            </a:r>
          </a:p>
          <a:p>
            <a:pPr marL="468313" indent="-285750">
              <a:buFont typeface="Wingdings" panose="05000000000000000000" pitchFamily="2" charset="2"/>
              <a:buChar char="Ø"/>
            </a:pPr>
            <a:r>
              <a:rPr lang="hr-HR" dirty="0">
                <a:latin typeface="Calibri" panose="020F0502020204030204" pitchFamily="34" charset="0"/>
                <a:ea typeface="Calibri" panose="020F0502020204030204" pitchFamily="34" charset="0"/>
              </a:rPr>
              <a:t>ako na obavijesti, nema sankcija</a:t>
            </a:r>
            <a:endParaRPr lang="hr-HR" dirty="0">
              <a:effectLst/>
              <a:latin typeface="Calibri" panose="020F0502020204030204" pitchFamily="34" charset="0"/>
              <a:ea typeface="Calibri" panose="020F0502020204030204" pitchFamily="34" charset="0"/>
            </a:endParaRPr>
          </a:p>
          <a:p>
            <a:endParaRPr lang="hr-HR" dirty="0"/>
          </a:p>
        </p:txBody>
      </p:sp>
    </p:spTree>
    <p:extLst>
      <p:ext uri="{BB962C8B-B14F-4D97-AF65-F5344CB8AC3E}">
        <p14:creationId xmlns:p14="http://schemas.microsoft.com/office/powerpoint/2010/main" val="277172691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6E0CE-E643-1647-2845-0B6AE8381454}"/>
              </a:ext>
            </a:extLst>
          </p:cNvPr>
          <p:cNvSpPr>
            <a:spLocks noGrp="1"/>
          </p:cNvSpPr>
          <p:nvPr>
            <p:ph type="title"/>
          </p:nvPr>
        </p:nvSpPr>
        <p:spPr/>
        <p:txBody>
          <a:bodyPr>
            <a:normAutofit fontScale="90000"/>
          </a:bodyPr>
          <a:lstStyle/>
          <a:p>
            <a:pPr algn="ctr"/>
            <a:r>
              <a:rPr lang="hr-HR" dirty="0"/>
              <a:t>Dva ili više poslodavaca u mjesecu za koji se obračunava plaća i u prethodnom mjesecu</a:t>
            </a:r>
          </a:p>
        </p:txBody>
      </p:sp>
      <p:sp>
        <p:nvSpPr>
          <p:cNvPr id="3" name="Content Placeholder 2">
            <a:extLst>
              <a:ext uri="{FF2B5EF4-FFF2-40B4-BE49-F238E27FC236}">
                <a16:creationId xmlns:a16="http://schemas.microsoft.com/office/drawing/2014/main" id="{7FA14D05-BE03-BE02-B23A-2B1227AEED11}"/>
              </a:ext>
            </a:extLst>
          </p:cNvPr>
          <p:cNvSpPr>
            <a:spLocks noGrp="1"/>
          </p:cNvSpPr>
          <p:nvPr>
            <p:ph idx="1"/>
          </p:nvPr>
        </p:nvSpPr>
        <p:spPr>
          <a:xfrm>
            <a:off x="457200" y="1844824"/>
            <a:ext cx="8229600" cy="4632176"/>
          </a:xfrm>
        </p:spPr>
        <p:txBody>
          <a:bodyPr/>
          <a:lstStyle/>
          <a:p>
            <a:pPr marL="0" indent="0" algn="ctr">
              <a:buNone/>
            </a:pPr>
            <a:r>
              <a:rPr lang="hr-HR" b="1" i="1" dirty="0"/>
              <a:t>Opcije:</a:t>
            </a:r>
          </a:p>
          <a:p>
            <a:r>
              <a:rPr lang="hr-HR" dirty="0"/>
              <a:t>Izjava radnika o plaći koju će od drugog poslodavca primiti za mjesec za koji se obračunava plaća</a:t>
            </a:r>
          </a:p>
          <a:p>
            <a:pPr marL="0" indent="0" algn="ctr">
              <a:buNone/>
            </a:pPr>
            <a:r>
              <a:rPr lang="hr-HR" dirty="0"/>
              <a:t>ILI</a:t>
            </a:r>
          </a:p>
          <a:p>
            <a:r>
              <a:rPr lang="hr-HR" dirty="0"/>
              <a:t>Podaci Porezne uprave o pravu na umanjenje osnovice koje je Porezna uprava izračunala na temelju podataka o plaćama koje su mu isplaćene za prethodni mjesec</a:t>
            </a:r>
          </a:p>
          <a:p>
            <a:pPr marL="0" indent="0">
              <a:buNone/>
            </a:pPr>
            <a:r>
              <a:rPr lang="hr-HR" dirty="0"/>
              <a:t>NAPOMENA:</a:t>
            </a:r>
          </a:p>
          <a:p>
            <a:pPr marL="0" indent="0">
              <a:buNone/>
            </a:pPr>
            <a:r>
              <a:rPr lang="hr-HR" sz="2000" dirty="0">
                <a:effectLst/>
                <a:latin typeface="Calibri" panose="020F0502020204030204" pitchFamily="34" charset="0"/>
                <a:ea typeface="Calibri" panose="020F0502020204030204" pitchFamily="34" charset="0"/>
                <a:cs typeface="Arial" panose="020B0604020202020204" pitchFamily="34" charset="0"/>
              </a:rPr>
              <a:t>Ako poslodavac za umanjenje osnovice koristi podatke Porezne uprave, dužan ih je koristiti </a:t>
            </a:r>
            <a:r>
              <a:rPr lang="hr-HR" sz="2000" b="1" dirty="0">
                <a:effectLst/>
                <a:latin typeface="Calibri" panose="020F0502020204030204" pitchFamily="34" charset="0"/>
                <a:ea typeface="Calibri" panose="020F0502020204030204" pitchFamily="34" charset="0"/>
                <a:cs typeface="Arial" panose="020B0604020202020204" pitchFamily="34" charset="0"/>
              </a:rPr>
              <a:t>najmanje dva mjeseca uzastopno</a:t>
            </a:r>
            <a:r>
              <a:rPr lang="hr-HR" sz="2000" dirty="0">
                <a:effectLst/>
                <a:latin typeface="Calibri" panose="020F0502020204030204" pitchFamily="34" charset="0"/>
                <a:ea typeface="Calibri" panose="020F0502020204030204" pitchFamily="34" charset="0"/>
                <a:cs typeface="Arial" panose="020B0604020202020204" pitchFamily="34" charset="0"/>
              </a:rPr>
              <a:t>.</a:t>
            </a:r>
            <a:endParaRPr lang="hr-HR" sz="2000" dirty="0"/>
          </a:p>
        </p:txBody>
      </p:sp>
    </p:spTree>
    <p:extLst>
      <p:ext uri="{BB962C8B-B14F-4D97-AF65-F5344CB8AC3E}">
        <p14:creationId xmlns:p14="http://schemas.microsoft.com/office/powerpoint/2010/main" val="198965023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BA8C8-0DDA-FAB1-0F5B-86BABEE909F5}"/>
              </a:ext>
            </a:extLst>
          </p:cNvPr>
          <p:cNvSpPr>
            <a:spLocks noGrp="1"/>
          </p:cNvSpPr>
          <p:nvPr>
            <p:ph type="title"/>
          </p:nvPr>
        </p:nvSpPr>
        <p:spPr/>
        <p:txBody>
          <a:bodyPr>
            <a:normAutofit/>
          </a:bodyPr>
          <a:lstStyle/>
          <a:p>
            <a:r>
              <a:rPr lang="hr-HR" sz="3600" i="1" dirty="0"/>
              <a:t>Primjer 1.</a:t>
            </a:r>
          </a:p>
        </p:txBody>
      </p:sp>
      <p:sp>
        <p:nvSpPr>
          <p:cNvPr id="3" name="Content Placeholder 2">
            <a:extLst>
              <a:ext uri="{FF2B5EF4-FFF2-40B4-BE49-F238E27FC236}">
                <a16:creationId xmlns:a16="http://schemas.microsoft.com/office/drawing/2014/main" id="{5EE83FC4-8D8F-23CA-459F-276109F6E3FA}"/>
              </a:ext>
            </a:extLst>
          </p:cNvPr>
          <p:cNvSpPr>
            <a:spLocks noGrp="1"/>
          </p:cNvSpPr>
          <p:nvPr>
            <p:ph idx="1"/>
          </p:nvPr>
        </p:nvSpPr>
        <p:spPr/>
        <p:txBody>
          <a:bodyPr/>
          <a:lstStyle/>
          <a:p>
            <a:r>
              <a:rPr lang="hr-HR" sz="2000" kern="100" dirty="0">
                <a:effectLst/>
                <a:latin typeface="Calibri" panose="020F0502020204030204" pitchFamily="34" charset="0"/>
                <a:ea typeface="Calibri" panose="020F0502020204030204" pitchFamily="34" charset="0"/>
                <a:cs typeface="Arial" panose="020B0604020202020204" pitchFamily="34" charset="0"/>
              </a:rPr>
              <a:t>Poslodavac A obračunava plaću </a:t>
            </a:r>
            <a:r>
              <a:rPr lang="hr-HR" sz="2000" b="1" kern="100" dirty="0">
                <a:effectLst/>
                <a:latin typeface="Calibri" panose="020F0502020204030204" pitchFamily="34" charset="0"/>
                <a:ea typeface="Calibri" panose="020F0502020204030204" pitchFamily="34" charset="0"/>
                <a:cs typeface="Arial" panose="020B0604020202020204" pitchFamily="34" charset="0"/>
              </a:rPr>
              <a:t>za rujan 2024. </a:t>
            </a:r>
            <a:r>
              <a:rPr lang="hr-HR" sz="2000" kern="100" dirty="0">
                <a:effectLst/>
                <a:latin typeface="Calibri" panose="020F0502020204030204" pitchFamily="34" charset="0"/>
                <a:ea typeface="Calibri" panose="020F0502020204030204" pitchFamily="34" charset="0"/>
                <a:cs typeface="Arial" panose="020B0604020202020204" pitchFamily="34" charset="0"/>
              </a:rPr>
              <a:t>godine za radnika zaposlenog s nepunim radnim vremenom kod dva poslodavca.</a:t>
            </a:r>
          </a:p>
          <a:p>
            <a:r>
              <a:rPr lang="hr-HR" sz="2000" kern="100" dirty="0">
                <a:latin typeface="Calibri" panose="020F0502020204030204" pitchFamily="34" charset="0"/>
                <a:ea typeface="Calibri" panose="020F0502020204030204" pitchFamily="34" charset="0"/>
                <a:cs typeface="Arial" panose="020B0604020202020204" pitchFamily="34" charset="0"/>
              </a:rPr>
              <a:t>Poslodavac A – 15 sati tjedno, plaća </a:t>
            </a:r>
            <a:r>
              <a:rPr lang="hr-HR" sz="2000" kern="100" dirty="0">
                <a:effectLst/>
                <a:latin typeface="Calibri" panose="020F0502020204030204" pitchFamily="34" charset="0"/>
                <a:ea typeface="Calibri" panose="020F0502020204030204" pitchFamily="34" charset="0"/>
                <a:cs typeface="Arial" panose="020B0604020202020204" pitchFamily="34" charset="0"/>
              </a:rPr>
              <a:t>500,00 eura</a:t>
            </a:r>
            <a:endParaRPr lang="hr-HR" sz="2000" kern="100" dirty="0">
              <a:latin typeface="Calibri" panose="020F0502020204030204" pitchFamily="34" charset="0"/>
              <a:ea typeface="Calibri" panose="020F0502020204030204" pitchFamily="34" charset="0"/>
              <a:cs typeface="Arial" panose="020B0604020202020204" pitchFamily="34" charset="0"/>
            </a:endParaRPr>
          </a:p>
          <a:p>
            <a:r>
              <a:rPr lang="hr-HR" sz="2000" kern="100" dirty="0">
                <a:effectLst/>
                <a:latin typeface="Calibri" panose="020F0502020204030204" pitchFamily="34" charset="0"/>
                <a:ea typeface="Calibri" panose="020F0502020204030204" pitchFamily="34" charset="0"/>
                <a:cs typeface="Arial" panose="020B0604020202020204" pitchFamily="34" charset="0"/>
              </a:rPr>
              <a:t>Poslodavac B – 25 sati tjedno </a:t>
            </a:r>
          </a:p>
          <a:p>
            <a:r>
              <a:rPr lang="hr-HR" sz="2000" kern="100" dirty="0">
                <a:latin typeface="Calibri" panose="020F0502020204030204" pitchFamily="34" charset="0"/>
                <a:ea typeface="Calibri" panose="020F0502020204030204" pitchFamily="34" charset="0"/>
                <a:cs typeface="Arial" panose="020B0604020202020204" pitchFamily="34" charset="0"/>
              </a:rPr>
              <a:t>O</a:t>
            </a:r>
            <a:r>
              <a:rPr lang="hr-HR" sz="2000" kern="100" dirty="0">
                <a:effectLst/>
                <a:latin typeface="Calibri" panose="020F0502020204030204" pitchFamily="34" charset="0"/>
                <a:ea typeface="Calibri" panose="020F0502020204030204" pitchFamily="34" charset="0"/>
                <a:cs typeface="Arial" panose="020B0604020202020204" pitchFamily="34" charset="0"/>
              </a:rPr>
              <a:t>siguranik drugog mirovinskog stupa.</a:t>
            </a:r>
          </a:p>
          <a:p>
            <a:r>
              <a:rPr lang="hr-HR" sz="2000" kern="100" dirty="0">
                <a:effectLst/>
                <a:latin typeface="Calibri" panose="020F0502020204030204" pitchFamily="34" charset="0"/>
                <a:ea typeface="Calibri" panose="020F0502020204030204" pitchFamily="34" charset="0"/>
                <a:cs typeface="Arial" panose="020B0604020202020204" pitchFamily="34" charset="0"/>
              </a:rPr>
              <a:t>Radnik nije poslodavcu A dostavio izjavu o plaći za mjesec rujan koju će primiti kod drugog poslodavca, već je ranije uputio poslodavca da za njega koristi podatke Porezne uprave </a:t>
            </a:r>
          </a:p>
          <a:p>
            <a:r>
              <a:rPr lang="hr-HR" sz="2000" kern="100" dirty="0" err="1">
                <a:latin typeface="Calibri" panose="020F0502020204030204" pitchFamily="34" charset="0"/>
                <a:ea typeface="Calibri" panose="020F0502020204030204" pitchFamily="34" charset="0"/>
                <a:cs typeface="Arial" panose="020B0604020202020204" pitchFamily="34" charset="0"/>
              </a:rPr>
              <a:t>ePorezna</a:t>
            </a:r>
            <a:r>
              <a:rPr lang="hr-HR" sz="2000" kern="100" dirty="0">
                <a:latin typeface="Calibri" panose="020F0502020204030204" pitchFamily="34" charset="0"/>
                <a:ea typeface="Calibri" panose="020F0502020204030204" pitchFamily="34" charset="0"/>
                <a:cs typeface="Arial" panose="020B0604020202020204" pitchFamily="34" charset="0"/>
              </a:rPr>
              <a:t> - </a:t>
            </a:r>
            <a:r>
              <a:rPr lang="hr-HR" sz="2000" kern="100" dirty="0">
                <a:effectLst/>
                <a:latin typeface="Calibri" panose="020F0502020204030204" pitchFamily="34" charset="0"/>
                <a:ea typeface="Calibri" panose="020F0502020204030204" pitchFamily="34" charset="0"/>
                <a:cs typeface="Arial" panose="020B0604020202020204" pitchFamily="34" charset="0"/>
              </a:rPr>
              <a:t> poslodavac A za ovog radnika ima pravo umanjiti osnovicu za 41,00 euro</a:t>
            </a:r>
            <a:endParaRPr lang="hr-HR" sz="2000" kern="1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hr-HR" b="1" kern="100" dirty="0">
                <a:effectLst/>
                <a:latin typeface="Calibri" panose="020F0502020204030204" pitchFamily="34" charset="0"/>
                <a:ea typeface="Calibri" panose="020F0502020204030204" pitchFamily="34" charset="0"/>
                <a:cs typeface="Arial" panose="020B0604020202020204" pitchFamily="34" charset="0"/>
              </a:rPr>
              <a:t>VAŽNO: </a:t>
            </a:r>
            <a:r>
              <a:rPr lang="hr-HR" kern="100" dirty="0">
                <a:effectLst/>
                <a:latin typeface="Calibri" panose="020F0502020204030204" pitchFamily="34" charset="0"/>
                <a:ea typeface="Calibri" panose="020F0502020204030204" pitchFamily="34" charset="0"/>
                <a:cs typeface="Arial" panose="020B0604020202020204" pitchFamily="34" charset="0"/>
              </a:rPr>
              <a:t>Porezna uprava je podatke o umanjenju osnovice izračunala na temelju plaće za kolovoz, a poslodavci ih koriste pri isplati plaće za rujan!  </a:t>
            </a:r>
          </a:p>
          <a:p>
            <a:pPr marL="0" indent="0">
              <a:buNone/>
            </a:pPr>
            <a:endParaRPr lang="hr-HR" dirty="0"/>
          </a:p>
        </p:txBody>
      </p:sp>
    </p:spTree>
    <p:extLst>
      <p:ext uri="{BB962C8B-B14F-4D97-AF65-F5344CB8AC3E}">
        <p14:creationId xmlns:p14="http://schemas.microsoft.com/office/powerpoint/2010/main" val="197922730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211A3-4702-E4D9-0FE9-FB3F35CF2878}"/>
              </a:ext>
            </a:extLst>
          </p:cNvPr>
          <p:cNvSpPr>
            <a:spLocks noGrp="1"/>
          </p:cNvSpPr>
          <p:nvPr>
            <p:ph type="title"/>
          </p:nvPr>
        </p:nvSpPr>
        <p:spPr/>
        <p:txBody>
          <a:bodyPr>
            <a:normAutofit fontScale="90000"/>
          </a:bodyPr>
          <a:lstStyle/>
          <a:p>
            <a:pPr algn="ctr"/>
            <a:r>
              <a:rPr lang="hr-HR" dirty="0"/>
              <a:t>Propisi o obvezi doprinosa i oslobođenjima</a:t>
            </a:r>
          </a:p>
        </p:txBody>
      </p:sp>
      <p:sp>
        <p:nvSpPr>
          <p:cNvPr id="3" name="Content Placeholder 2">
            <a:extLst>
              <a:ext uri="{FF2B5EF4-FFF2-40B4-BE49-F238E27FC236}">
                <a16:creationId xmlns:a16="http://schemas.microsoft.com/office/drawing/2014/main" id="{B96F8B97-1BEA-766B-F6A9-45F541370B52}"/>
              </a:ext>
            </a:extLst>
          </p:cNvPr>
          <p:cNvSpPr>
            <a:spLocks noGrp="1"/>
          </p:cNvSpPr>
          <p:nvPr>
            <p:ph idx="1"/>
          </p:nvPr>
        </p:nvSpPr>
        <p:spPr>
          <a:xfrm>
            <a:off x="457200" y="1772816"/>
            <a:ext cx="8229600" cy="4704184"/>
          </a:xfrm>
        </p:spPr>
        <p:txBody>
          <a:bodyPr/>
          <a:lstStyle/>
          <a:p>
            <a:r>
              <a:rPr lang="hr-HR" dirty="0"/>
              <a:t>Zakon o doprinosima (Nar. nov., br. </a:t>
            </a:r>
            <a:r>
              <a:rPr lang="hr-BA" kern="0" dirty="0">
                <a:effectLst/>
                <a:ea typeface="Times New Roman" panose="02020603050405020304" pitchFamily="18" charset="0"/>
              </a:rPr>
              <a:t>84/08., 152/08., 94/09., 18/11., 22/12., 144/12., 148/13., 41/14., 143/14.,  115/16., 106/18., 33/23. i 114/23.</a:t>
            </a:r>
            <a:r>
              <a:rPr lang="hr-HR" dirty="0"/>
              <a:t>)</a:t>
            </a:r>
          </a:p>
          <a:p>
            <a:pPr marL="620713" indent="-263525"/>
            <a:r>
              <a:rPr lang="hr-HR" dirty="0"/>
              <a:t>Pravilnik o doprinosima (Nar. nov., br. </a:t>
            </a:r>
            <a:r>
              <a:rPr lang="nn-NO" b="0" i="0" dirty="0">
                <a:effectLst/>
              </a:rPr>
              <a:t>2/09., 9/09. – ispr</a:t>
            </a:r>
            <a:r>
              <a:rPr lang="hr-HR" b="0" i="0" dirty="0">
                <a:effectLst/>
              </a:rPr>
              <a:t>.</a:t>
            </a:r>
            <a:r>
              <a:rPr lang="nn-NO" b="0" i="0" dirty="0">
                <a:effectLst/>
              </a:rPr>
              <a:t>, 97/09., 25/11., 61/12., 86/13., 157/14., 128/17., 1/19.</a:t>
            </a:r>
            <a:r>
              <a:rPr lang="hr-HR" b="0" i="0" dirty="0">
                <a:effectLst/>
              </a:rPr>
              <a:t>, </a:t>
            </a:r>
            <a:r>
              <a:rPr lang="nn-NO" b="0" i="0" dirty="0">
                <a:effectLst/>
              </a:rPr>
              <a:t>43/23.</a:t>
            </a:r>
            <a:r>
              <a:rPr lang="hr-HR" b="0" i="0" dirty="0">
                <a:effectLst/>
              </a:rPr>
              <a:t> i 14/24.-ispr.</a:t>
            </a:r>
            <a:r>
              <a:rPr lang="hr-HR" dirty="0"/>
              <a:t>)</a:t>
            </a:r>
          </a:p>
          <a:p>
            <a:r>
              <a:rPr lang="hr-HR" dirty="0"/>
              <a:t>Zakon o hrvatskim braniteljima iz Domovinskog rata i članovima njihovih obitelji (Nar. nov., br. </a:t>
            </a:r>
            <a:r>
              <a:rPr lang="hr-HR" b="0" i="0" dirty="0">
                <a:effectLst/>
                <a:latin typeface="Minion Pro Cond"/>
              </a:rPr>
              <a:t>121/17., 98/19. i 84/21. i 156/23.</a:t>
            </a:r>
            <a:r>
              <a:rPr lang="hr-HR" dirty="0"/>
              <a:t>)</a:t>
            </a:r>
          </a:p>
          <a:p>
            <a:r>
              <a:rPr lang="hr-HR" dirty="0"/>
              <a:t>Zakon o tržištu rada (Nar. nov., br. </a:t>
            </a:r>
            <a:r>
              <a:rPr lang="hr-HR" b="0" i="0" dirty="0">
                <a:effectLst/>
                <a:latin typeface="Minion Pro Cond"/>
              </a:rPr>
              <a:t>118/18., 32/20. i 18/22.)</a:t>
            </a:r>
            <a:endParaRPr lang="hr-HR" dirty="0"/>
          </a:p>
          <a:p>
            <a:pPr marL="0" indent="0">
              <a:buNone/>
            </a:pPr>
            <a:endParaRPr lang="hr-HR" dirty="0"/>
          </a:p>
          <a:p>
            <a:pPr marL="0" indent="0">
              <a:buNone/>
            </a:pPr>
            <a:endParaRPr lang="hr-HR" dirty="0"/>
          </a:p>
        </p:txBody>
      </p:sp>
    </p:spTree>
    <p:extLst>
      <p:ext uri="{BB962C8B-B14F-4D97-AF65-F5344CB8AC3E}">
        <p14:creationId xmlns:p14="http://schemas.microsoft.com/office/powerpoint/2010/main" val="52630041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89373-F1D9-09D8-64BE-D68EDEDAF505}"/>
              </a:ext>
            </a:extLst>
          </p:cNvPr>
          <p:cNvSpPr>
            <a:spLocks noGrp="1"/>
          </p:cNvSpPr>
          <p:nvPr>
            <p:ph type="title"/>
          </p:nvPr>
        </p:nvSpPr>
        <p:spPr>
          <a:xfrm>
            <a:off x="457200" y="533400"/>
            <a:ext cx="8435280" cy="990600"/>
          </a:xfrm>
        </p:spPr>
        <p:txBody>
          <a:bodyPr>
            <a:normAutofit/>
          </a:bodyPr>
          <a:lstStyle/>
          <a:p>
            <a:pPr algn="r"/>
            <a:r>
              <a:rPr lang="hr-HR" dirty="0"/>
              <a:t>Obračun doprinosa kod poslodavca A</a:t>
            </a:r>
          </a:p>
        </p:txBody>
      </p:sp>
      <p:graphicFrame>
        <p:nvGraphicFramePr>
          <p:cNvPr id="4" name="Content Placeholder 3">
            <a:extLst>
              <a:ext uri="{FF2B5EF4-FFF2-40B4-BE49-F238E27FC236}">
                <a16:creationId xmlns:a16="http://schemas.microsoft.com/office/drawing/2014/main" id="{24CC11BC-D246-D6AC-F68C-AD4376696051}"/>
              </a:ext>
            </a:extLst>
          </p:cNvPr>
          <p:cNvGraphicFramePr>
            <a:graphicFrameLocks noGrp="1"/>
          </p:cNvGraphicFramePr>
          <p:nvPr>
            <p:ph idx="1"/>
            <p:extLst>
              <p:ext uri="{D42A27DB-BD31-4B8C-83A1-F6EECF244321}">
                <p14:modId xmlns:p14="http://schemas.microsoft.com/office/powerpoint/2010/main" val="2294996154"/>
              </p:ext>
            </p:extLst>
          </p:nvPr>
        </p:nvGraphicFramePr>
        <p:xfrm>
          <a:off x="457200" y="1600200"/>
          <a:ext cx="8229600" cy="4997157"/>
        </p:xfrm>
        <a:graphic>
          <a:graphicData uri="http://schemas.openxmlformats.org/drawingml/2006/table">
            <a:tbl>
              <a:tblPr firstRow="1" bandRow="1">
                <a:tableStyleId>{5940675A-B579-460E-94D1-54222C63F5DA}</a:tableStyleId>
              </a:tblPr>
              <a:tblGrid>
                <a:gridCol w="5410944">
                  <a:extLst>
                    <a:ext uri="{9D8B030D-6E8A-4147-A177-3AD203B41FA5}">
                      <a16:colId xmlns:a16="http://schemas.microsoft.com/office/drawing/2014/main" val="244639877"/>
                    </a:ext>
                  </a:extLst>
                </a:gridCol>
                <a:gridCol w="2818656">
                  <a:extLst>
                    <a:ext uri="{9D8B030D-6E8A-4147-A177-3AD203B41FA5}">
                      <a16:colId xmlns:a16="http://schemas.microsoft.com/office/drawing/2014/main" val="2513065025"/>
                    </a:ext>
                  </a:extLst>
                </a:gridCol>
              </a:tblGrid>
              <a:tr h="454287">
                <a:tc>
                  <a:txBody>
                    <a:bodyPr/>
                    <a:lstStyle/>
                    <a:p>
                      <a:pPr algn="ctr">
                        <a:lnSpc>
                          <a:spcPct val="115000"/>
                        </a:lnSpc>
                        <a:spcAft>
                          <a:spcPts val="800"/>
                        </a:spcAft>
                      </a:pPr>
                      <a:r>
                        <a:rPr lang="hr-HR" sz="1800" b="1" i="1" kern="100" dirty="0">
                          <a:effectLst/>
                          <a:latin typeface="Calibri" panose="020F0502020204030204" pitchFamily="34" charset="0"/>
                          <a:ea typeface="Calibri" panose="020F0502020204030204" pitchFamily="34" charset="0"/>
                          <a:cs typeface="Arial" panose="020B0604020202020204" pitchFamily="34" charset="0"/>
                        </a:rPr>
                        <a:t>Opis</a:t>
                      </a:r>
                      <a:endParaRPr lang="hr-HR"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800"/>
                        </a:spcAft>
                      </a:pPr>
                      <a:r>
                        <a:rPr lang="hr-HR" sz="1800" b="1" i="1" kern="100">
                          <a:effectLst/>
                          <a:latin typeface="Calibri" panose="020F0502020204030204" pitchFamily="34" charset="0"/>
                          <a:ea typeface="Calibri" panose="020F0502020204030204" pitchFamily="34" charset="0"/>
                          <a:cs typeface="Arial" panose="020B0604020202020204" pitchFamily="34" charset="0"/>
                        </a:rPr>
                        <a:t>Plaća za rujan 2024.</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56732963"/>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Bruto mjesečna plaća za nepuno radno vrijeme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500,00</a:t>
                      </a:r>
                    </a:p>
                  </a:txBody>
                  <a:tcPr marL="68580" marR="68580" marT="0" marB="0" anchor="ctr"/>
                </a:tc>
                <a:extLst>
                  <a:ext uri="{0D108BD9-81ED-4DB2-BD59-A6C34878D82A}">
                    <a16:rowId xmlns:a16="http://schemas.microsoft.com/office/drawing/2014/main" val="76522284"/>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Umanjenje osnovice za obračun doprinosa za mio I.</a:t>
                      </a:r>
                    </a:p>
                  </a:txBody>
                  <a:tcPr marL="68580" marR="68580" marT="0" marB="0"/>
                </a:tc>
                <a:tc>
                  <a:txBody>
                    <a:bodyPr/>
                    <a:lstStyle/>
                    <a:p>
                      <a:pPr algn="r">
                        <a:lnSpc>
                          <a:spcPct val="115000"/>
                        </a:lnSpc>
                        <a:spcAft>
                          <a:spcPts val="800"/>
                        </a:spcAft>
                      </a:pPr>
                      <a:r>
                        <a:rPr lang="hr-HR" sz="1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41,00</a:t>
                      </a:r>
                    </a:p>
                  </a:txBody>
                  <a:tcPr marL="68580" marR="68580" marT="0" marB="0" anchor="ctr"/>
                </a:tc>
                <a:extLst>
                  <a:ext uri="{0D108BD9-81ED-4DB2-BD59-A6C34878D82A}">
                    <a16:rowId xmlns:a16="http://schemas.microsoft.com/office/drawing/2014/main" val="2923588595"/>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Osnovica za doprinos iz plaće za mio I. stup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459,00</a:t>
                      </a:r>
                    </a:p>
                  </a:txBody>
                  <a:tcPr marL="68580" marR="68580" marT="0" marB="0" anchor="ctr"/>
                </a:tc>
                <a:extLst>
                  <a:ext uri="{0D108BD9-81ED-4DB2-BD59-A6C34878D82A}">
                    <a16:rowId xmlns:a16="http://schemas.microsoft.com/office/drawing/2014/main" val="374779174"/>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Iznos doprinosa za mio I. stup – 15%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68,85</a:t>
                      </a:r>
                    </a:p>
                  </a:txBody>
                  <a:tcPr marL="68580" marR="68580" marT="0" marB="0" anchor="ctr"/>
                </a:tc>
                <a:extLst>
                  <a:ext uri="{0D108BD9-81ED-4DB2-BD59-A6C34878D82A}">
                    <a16:rowId xmlns:a16="http://schemas.microsoft.com/office/drawing/2014/main" val="1299075"/>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Osnovica za doprinos iz plaće za mio II. stup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500,00</a:t>
                      </a:r>
                    </a:p>
                  </a:txBody>
                  <a:tcPr marL="68580" marR="68580" marT="0" marB="0" anchor="ctr"/>
                </a:tc>
                <a:extLst>
                  <a:ext uri="{0D108BD9-81ED-4DB2-BD59-A6C34878D82A}">
                    <a16:rowId xmlns:a16="http://schemas.microsoft.com/office/drawing/2014/main" val="1097397030"/>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Iznos doprinosa za mio II. stup – 5%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25,00</a:t>
                      </a:r>
                    </a:p>
                  </a:txBody>
                  <a:tcPr marL="68580" marR="68580" marT="0" marB="0" anchor="ctr"/>
                </a:tc>
                <a:extLst>
                  <a:ext uri="{0D108BD9-81ED-4DB2-BD59-A6C34878D82A}">
                    <a16:rowId xmlns:a16="http://schemas.microsoft.com/office/drawing/2014/main" val="3183163969"/>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Ukupno doprinosi za mirovinsko osiguranje</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93,85</a:t>
                      </a:r>
                    </a:p>
                  </a:txBody>
                  <a:tcPr marL="68580" marR="68580" marT="0" marB="0" anchor="ctr"/>
                </a:tc>
                <a:extLst>
                  <a:ext uri="{0D108BD9-81ED-4DB2-BD59-A6C34878D82A}">
                    <a16:rowId xmlns:a16="http://schemas.microsoft.com/office/drawing/2014/main" val="3240394725"/>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Dohodak </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406,15</a:t>
                      </a:r>
                    </a:p>
                  </a:txBody>
                  <a:tcPr marL="68580" marR="68580" marT="0" marB="0" anchor="ctr"/>
                </a:tc>
                <a:extLst>
                  <a:ext uri="{0D108BD9-81ED-4DB2-BD59-A6C34878D82A}">
                    <a16:rowId xmlns:a16="http://schemas.microsoft.com/office/drawing/2014/main" val="450732189"/>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Osnovica za doprinos na plaću za zdravstveno osiguranje</a:t>
                      </a:r>
                    </a:p>
                  </a:txBody>
                  <a:tcPr marL="68580" marR="68580" marT="0" marB="0"/>
                </a:tc>
                <a:tc>
                  <a:txBody>
                    <a:bodyPr/>
                    <a:lstStyle/>
                    <a:p>
                      <a:pPr algn="r">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500,00</a:t>
                      </a:r>
                    </a:p>
                  </a:txBody>
                  <a:tcPr marL="68580" marR="68580" marT="0" marB="0" anchor="ctr"/>
                </a:tc>
                <a:extLst>
                  <a:ext uri="{0D108BD9-81ED-4DB2-BD59-A6C34878D82A}">
                    <a16:rowId xmlns:a16="http://schemas.microsoft.com/office/drawing/2014/main" val="3831821392"/>
                  </a:ext>
                </a:extLst>
              </a:tr>
              <a:tr h="454287">
                <a:tc>
                  <a:txBody>
                    <a:bodyPr/>
                    <a:lstStyle/>
                    <a:p>
                      <a:pPr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Iznos doprinosa za zdravstveno osiguranje – 16,5%</a:t>
                      </a:r>
                    </a:p>
                  </a:txBody>
                  <a:tcPr marL="68580" marR="68580" marT="0" marB="0"/>
                </a:tc>
                <a:tc>
                  <a:txBody>
                    <a:bodyPr/>
                    <a:lstStyle/>
                    <a:p>
                      <a:pPr algn="r">
                        <a:lnSpc>
                          <a:spcPct val="115000"/>
                        </a:lnSpc>
                        <a:spcAft>
                          <a:spcPts val="800"/>
                        </a:spcAft>
                      </a:pPr>
                      <a:r>
                        <a:rPr lang="hr-HR" sz="1800" kern="100" dirty="0">
                          <a:effectLst/>
                          <a:latin typeface="Calibri" panose="020F0502020204030204" pitchFamily="34" charset="0"/>
                          <a:ea typeface="Calibri" panose="020F0502020204030204" pitchFamily="34" charset="0"/>
                          <a:cs typeface="Arial" panose="020B0604020202020204" pitchFamily="34" charset="0"/>
                        </a:rPr>
                        <a:t>82,50</a:t>
                      </a:r>
                    </a:p>
                  </a:txBody>
                  <a:tcPr marL="68580" marR="68580" marT="0" marB="0" anchor="ctr"/>
                </a:tc>
                <a:extLst>
                  <a:ext uri="{0D108BD9-81ED-4DB2-BD59-A6C34878D82A}">
                    <a16:rowId xmlns:a16="http://schemas.microsoft.com/office/drawing/2014/main" val="3109589972"/>
                  </a:ext>
                </a:extLst>
              </a:tr>
            </a:tbl>
          </a:graphicData>
        </a:graphic>
      </p:graphicFrame>
    </p:spTree>
    <p:extLst>
      <p:ext uri="{BB962C8B-B14F-4D97-AF65-F5344CB8AC3E}">
        <p14:creationId xmlns:p14="http://schemas.microsoft.com/office/powerpoint/2010/main" val="29559033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36F0D-785B-5919-A09F-B2FD775050E2}"/>
              </a:ext>
            </a:extLst>
          </p:cNvPr>
          <p:cNvSpPr>
            <a:spLocks noGrp="1"/>
          </p:cNvSpPr>
          <p:nvPr>
            <p:ph type="title"/>
          </p:nvPr>
        </p:nvSpPr>
        <p:spPr/>
        <p:txBody>
          <a:bodyPr>
            <a:normAutofit fontScale="90000"/>
          </a:bodyPr>
          <a:lstStyle/>
          <a:p>
            <a:pPr algn="ctr"/>
            <a:r>
              <a:rPr lang="hr-HR" dirty="0"/>
              <a:t>Zapošljavanje kod novog poslodavca u toku mjeseca za koji se obračunava plaća</a:t>
            </a:r>
          </a:p>
        </p:txBody>
      </p:sp>
      <p:sp>
        <p:nvSpPr>
          <p:cNvPr id="3" name="Content Placeholder 2">
            <a:extLst>
              <a:ext uri="{FF2B5EF4-FFF2-40B4-BE49-F238E27FC236}">
                <a16:creationId xmlns:a16="http://schemas.microsoft.com/office/drawing/2014/main" id="{D7705EAE-B62E-AAF9-1AF4-D636FB5B4476}"/>
              </a:ext>
            </a:extLst>
          </p:cNvPr>
          <p:cNvSpPr>
            <a:spLocks noGrp="1"/>
          </p:cNvSpPr>
          <p:nvPr>
            <p:ph idx="1"/>
          </p:nvPr>
        </p:nvSpPr>
        <p:spPr>
          <a:xfrm>
            <a:off x="457200" y="1772816"/>
            <a:ext cx="8229600" cy="4704184"/>
          </a:xfrm>
        </p:spPr>
        <p:txBody>
          <a:bodyPr>
            <a:normAutofit/>
          </a:bodyPr>
          <a:lstStyle/>
          <a:p>
            <a:r>
              <a:rPr lang="hr-HR" dirty="0">
                <a:effectLst/>
                <a:latin typeface="Calibri" panose="020F0502020204030204" pitchFamily="34" charset="0"/>
                <a:ea typeface="Calibri" panose="020F0502020204030204" pitchFamily="34" charset="0"/>
                <a:cs typeface="Arial" panose="020B0604020202020204" pitchFamily="34" charset="0"/>
              </a:rPr>
              <a:t>Kad radnik zaposlen kod jednog poslodavca, u mjesecu za koji se sastavlja obračun plaće zasnuje radni odnos i kod novog poslodavca</a:t>
            </a:r>
          </a:p>
          <a:p>
            <a:pPr marL="0" indent="0">
              <a:buNone/>
            </a:pPr>
            <a:endParaRPr lang="hr-HR" dirty="0">
              <a:effectLst/>
              <a:latin typeface="Calibri" panose="020F0502020204030204" pitchFamily="34" charset="0"/>
              <a:ea typeface="Calibri" panose="020F0502020204030204" pitchFamily="34" charset="0"/>
              <a:cs typeface="Arial" panose="020B0604020202020204" pitchFamily="34" charset="0"/>
            </a:endParaRPr>
          </a:p>
          <a:p>
            <a:pPr marL="0" indent="0" algn="ctr">
              <a:buNone/>
            </a:pPr>
            <a:r>
              <a:rPr lang="hr-HR" dirty="0">
                <a:effectLst/>
                <a:latin typeface="Calibri" panose="020F0502020204030204" pitchFamily="34" charset="0"/>
                <a:ea typeface="Calibri" panose="020F0502020204030204" pitchFamily="34" charset="0"/>
                <a:cs typeface="Arial" panose="020B0604020202020204" pitchFamily="34" charset="0"/>
              </a:rPr>
              <a:t>umanjenje osnovice za obračun doprinosa moguće jedino na temelju </a:t>
            </a:r>
            <a:r>
              <a:rPr lang="hr-HR" b="1" dirty="0">
                <a:effectLst/>
                <a:latin typeface="Calibri" panose="020F0502020204030204" pitchFamily="34" charset="0"/>
                <a:ea typeface="Calibri" panose="020F0502020204030204" pitchFamily="34" charset="0"/>
                <a:cs typeface="Arial" panose="020B0604020202020204" pitchFamily="34" charset="0"/>
              </a:rPr>
              <a:t>izjave radnika</a:t>
            </a:r>
          </a:p>
          <a:p>
            <a:pPr marL="0" indent="0" algn="ctr">
              <a:buNone/>
            </a:pPr>
            <a:endParaRPr lang="hr-HR" b="1" dirty="0">
              <a:effectLst/>
              <a:latin typeface="Calibri" panose="020F0502020204030204" pitchFamily="34" charset="0"/>
              <a:ea typeface="Calibri" panose="020F0502020204030204" pitchFamily="34" charset="0"/>
              <a:cs typeface="Arial" panose="020B0604020202020204" pitchFamily="34" charset="0"/>
            </a:endParaRPr>
          </a:p>
          <a:p>
            <a:r>
              <a:rPr lang="hr-HR" sz="2000" dirty="0">
                <a:effectLst/>
                <a:latin typeface="Calibri" panose="020F0502020204030204" pitchFamily="34" charset="0"/>
                <a:ea typeface="Calibri" panose="020F0502020204030204" pitchFamily="34" charset="0"/>
                <a:cs typeface="Arial" panose="020B0604020202020204" pitchFamily="34" charset="0"/>
              </a:rPr>
              <a:t>radnik je dužan, ako mu je ukupna plaća manja od 1.300,00 eura  svakom poslodavcu dostaviti </a:t>
            </a:r>
            <a:r>
              <a:rPr lang="hr-HR" sz="2000" b="1" dirty="0">
                <a:effectLst/>
                <a:latin typeface="Calibri" panose="020F0502020204030204" pitchFamily="34" charset="0"/>
                <a:ea typeface="Calibri" panose="020F0502020204030204" pitchFamily="34" charset="0"/>
                <a:cs typeface="Arial" panose="020B0604020202020204" pitchFamily="34" charset="0"/>
              </a:rPr>
              <a:t>izjavu o visini plaće koju </a:t>
            </a:r>
            <a:r>
              <a:rPr lang="hr-HR" sz="2000" b="1" dirty="0">
                <a:effectLst/>
                <a:latin typeface="Calibri" panose="020F0502020204030204" pitchFamily="34" charset="0"/>
                <a:ea typeface="Calibri" panose="020F0502020204030204" pitchFamily="34" charset="0"/>
              </a:rPr>
              <a:t>će primiti kod drugog poslodavca</a:t>
            </a:r>
          </a:p>
          <a:p>
            <a:r>
              <a:rPr lang="hr-HR" sz="2000" dirty="0">
                <a:latin typeface="Calibri" panose="020F0502020204030204" pitchFamily="34" charset="0"/>
                <a:ea typeface="Calibri" panose="020F0502020204030204" pitchFamily="34" charset="0"/>
              </a:rPr>
              <a:t>n</a:t>
            </a:r>
            <a:r>
              <a:rPr lang="hr-HR" sz="2000" dirty="0">
                <a:effectLst/>
                <a:latin typeface="Calibri" panose="020F0502020204030204" pitchFamily="34" charset="0"/>
                <a:ea typeface="Calibri" panose="020F0502020204030204" pitchFamily="34" charset="0"/>
              </a:rPr>
              <a:t>a temelju podatka iz izjave, svaki poslodavac, provodi izračun umanjenja koji on može koristiti</a:t>
            </a:r>
            <a:endParaRPr lang="hr-HR" sz="2000" b="1" dirty="0"/>
          </a:p>
        </p:txBody>
      </p:sp>
      <p:sp>
        <p:nvSpPr>
          <p:cNvPr id="4" name="Arrow: Down 3">
            <a:extLst>
              <a:ext uri="{FF2B5EF4-FFF2-40B4-BE49-F238E27FC236}">
                <a16:creationId xmlns:a16="http://schemas.microsoft.com/office/drawing/2014/main" id="{55D9DDDA-3606-C4B5-0C13-BCC940AE77ED}"/>
              </a:ext>
            </a:extLst>
          </p:cNvPr>
          <p:cNvSpPr/>
          <p:nvPr/>
        </p:nvSpPr>
        <p:spPr>
          <a:xfrm>
            <a:off x="2402937" y="2854311"/>
            <a:ext cx="45719" cy="432048"/>
          </a:xfrm>
          <a:prstGeom prst="downArrow">
            <a:avLst/>
          </a:prstGeom>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 name="Arrow: Down 4">
            <a:extLst>
              <a:ext uri="{FF2B5EF4-FFF2-40B4-BE49-F238E27FC236}">
                <a16:creationId xmlns:a16="http://schemas.microsoft.com/office/drawing/2014/main" id="{091F4AB1-1FF1-FB4B-0FF7-EBC000C0FC9F}"/>
              </a:ext>
            </a:extLst>
          </p:cNvPr>
          <p:cNvSpPr/>
          <p:nvPr/>
        </p:nvSpPr>
        <p:spPr>
          <a:xfrm>
            <a:off x="4788024" y="2847617"/>
            <a:ext cx="45719" cy="432048"/>
          </a:xfrm>
          <a:prstGeom prst="downArrow">
            <a:avLst/>
          </a:prstGeom>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63026053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B557D-FEA9-7690-9E9A-2E3FD4A4E334}"/>
              </a:ext>
            </a:extLst>
          </p:cNvPr>
          <p:cNvSpPr>
            <a:spLocks noGrp="1"/>
          </p:cNvSpPr>
          <p:nvPr>
            <p:ph type="title"/>
          </p:nvPr>
        </p:nvSpPr>
        <p:spPr/>
        <p:txBody>
          <a:bodyPr>
            <a:normAutofit fontScale="90000"/>
          </a:bodyPr>
          <a:lstStyle/>
          <a:p>
            <a:pPr algn="ctr"/>
            <a:r>
              <a:rPr lang="hr-HR" dirty="0"/>
              <a:t>Što ako poslodavac nema informaciju da se radnik zaposlio i kod sljedećeg poslodavca?</a:t>
            </a:r>
          </a:p>
        </p:txBody>
      </p:sp>
      <p:sp>
        <p:nvSpPr>
          <p:cNvPr id="3" name="Content Placeholder 2">
            <a:extLst>
              <a:ext uri="{FF2B5EF4-FFF2-40B4-BE49-F238E27FC236}">
                <a16:creationId xmlns:a16="http://schemas.microsoft.com/office/drawing/2014/main" id="{C2CF00B7-3670-93B2-701F-5A9EEE0C37CD}"/>
              </a:ext>
            </a:extLst>
          </p:cNvPr>
          <p:cNvSpPr>
            <a:spLocks noGrp="1"/>
          </p:cNvSpPr>
          <p:nvPr>
            <p:ph idx="1"/>
          </p:nvPr>
        </p:nvSpPr>
        <p:spPr>
          <a:xfrm>
            <a:off x="457200" y="1988840"/>
            <a:ext cx="8229600" cy="4488160"/>
          </a:xfrm>
        </p:spPr>
        <p:txBody>
          <a:bodyPr>
            <a:normAutofit/>
          </a:bodyPr>
          <a:lstStyle/>
          <a:p>
            <a:r>
              <a:rPr lang="hr-HR" dirty="0"/>
              <a:t>Radnik ga nije obavijestio</a:t>
            </a:r>
          </a:p>
          <a:p>
            <a:r>
              <a:rPr lang="hr-HR" dirty="0" err="1"/>
              <a:t>ePorezna</a:t>
            </a:r>
            <a:r>
              <a:rPr lang="hr-HR" dirty="0"/>
              <a:t>:</a:t>
            </a:r>
            <a:r>
              <a:rPr lang="hr-HR" dirty="0">
                <a:effectLst/>
                <a:latin typeface="Calibri" panose="020F0502020204030204" pitchFamily="34" charset="0"/>
                <a:ea typeface="Calibri" panose="020F0502020204030204" pitchFamily="34" charset="0"/>
              </a:rPr>
              <a:t> obavijest da je u odnosnom mjesecu radnik uspostavio i novi status u osiguranju</a:t>
            </a:r>
          </a:p>
          <a:p>
            <a:r>
              <a:rPr lang="hr-HR" dirty="0">
                <a:latin typeface="Calibri" panose="020F0502020204030204" pitchFamily="34" charset="0"/>
              </a:rPr>
              <a:t>Što ta obavijest Porezne uprave znači za poslodavca?</a:t>
            </a:r>
          </a:p>
          <a:p>
            <a:pPr marL="812800" indent="-550863">
              <a:buFont typeface="Wingdings" panose="05000000000000000000" pitchFamily="2" charset="2"/>
              <a:buChar char="Ø"/>
            </a:pPr>
            <a:r>
              <a:rPr lang="hr-HR" sz="2200" dirty="0">
                <a:effectLst/>
                <a:latin typeface="Calibri" panose="020F0502020204030204" pitchFamily="34" charset="0"/>
                <a:ea typeface="Calibri" panose="020F0502020204030204" pitchFamily="34" charset="0"/>
              </a:rPr>
              <a:t>informacija da je pri obračunu plaće za prvi mjesec u kojemu je radnik zaposlen kod dva ili više poslodavaca umanjenje osnovice moguće </a:t>
            </a:r>
            <a:r>
              <a:rPr lang="hr-HR" sz="2200" b="1" dirty="0">
                <a:effectLst/>
                <a:latin typeface="Calibri" panose="020F0502020204030204" pitchFamily="34" charset="0"/>
                <a:ea typeface="Calibri" panose="020F0502020204030204" pitchFamily="34" charset="0"/>
              </a:rPr>
              <a:t>jedino na temelju izjave radnika </a:t>
            </a:r>
            <a:r>
              <a:rPr lang="hr-HR" sz="2200" dirty="0">
                <a:effectLst/>
                <a:latin typeface="Calibri" panose="020F0502020204030204" pitchFamily="34" charset="0"/>
                <a:ea typeface="Calibri" panose="020F0502020204030204" pitchFamily="34" charset="0"/>
              </a:rPr>
              <a:t>o iznosu plaće koju će primiti kod svakog poslodavca kod kojega je zaposlen</a:t>
            </a:r>
            <a:endParaRPr lang="hr-HR" sz="2200" dirty="0"/>
          </a:p>
        </p:txBody>
      </p:sp>
    </p:spTree>
    <p:extLst>
      <p:ext uri="{BB962C8B-B14F-4D97-AF65-F5344CB8AC3E}">
        <p14:creationId xmlns:p14="http://schemas.microsoft.com/office/powerpoint/2010/main" val="128612564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6F9B4-47EC-8908-E7BF-41A2AE825181}"/>
              </a:ext>
            </a:extLst>
          </p:cNvPr>
          <p:cNvSpPr>
            <a:spLocks noGrp="1"/>
          </p:cNvSpPr>
          <p:nvPr>
            <p:ph type="title"/>
          </p:nvPr>
        </p:nvSpPr>
        <p:spPr>
          <a:xfrm>
            <a:off x="457200" y="533400"/>
            <a:ext cx="8229600" cy="879376"/>
          </a:xfrm>
        </p:spPr>
        <p:txBody>
          <a:bodyPr>
            <a:noAutofit/>
          </a:bodyPr>
          <a:lstStyle/>
          <a:p>
            <a:r>
              <a:rPr lang="hr-HR" sz="3200" i="1" dirty="0"/>
              <a:t>Primjer 2. </a:t>
            </a:r>
          </a:p>
        </p:txBody>
      </p:sp>
      <p:sp>
        <p:nvSpPr>
          <p:cNvPr id="3" name="Content Placeholder 2">
            <a:extLst>
              <a:ext uri="{FF2B5EF4-FFF2-40B4-BE49-F238E27FC236}">
                <a16:creationId xmlns:a16="http://schemas.microsoft.com/office/drawing/2014/main" id="{6D45998E-AC33-AB4D-2EE0-06A4BB31DE6F}"/>
              </a:ext>
            </a:extLst>
          </p:cNvPr>
          <p:cNvSpPr>
            <a:spLocks noGrp="1"/>
          </p:cNvSpPr>
          <p:nvPr>
            <p:ph idx="1"/>
          </p:nvPr>
        </p:nvSpPr>
        <p:spPr>
          <a:xfrm>
            <a:off x="457200" y="1556792"/>
            <a:ext cx="8229600" cy="4920208"/>
          </a:xfrm>
        </p:spPr>
        <p:txBody>
          <a:bodyPr/>
          <a:lstStyle/>
          <a:p>
            <a:r>
              <a:rPr lang="hr-HR" kern="100" dirty="0">
                <a:effectLst/>
                <a:latin typeface="Calibri" panose="020F0502020204030204" pitchFamily="34" charset="0"/>
                <a:ea typeface="Calibri" panose="020F0502020204030204" pitchFamily="34" charset="0"/>
                <a:cs typeface="Calibri" panose="020F0502020204030204" pitchFamily="34" charset="0"/>
              </a:rPr>
              <a:t>Radnik je zaposlen s nepunim radnim vremenom kod poslodavca A</a:t>
            </a:r>
          </a:p>
          <a:p>
            <a:r>
              <a:rPr lang="hr-HR" kern="100" dirty="0">
                <a:effectLst/>
                <a:latin typeface="Calibri" panose="020F0502020204030204" pitchFamily="34" charset="0"/>
                <a:ea typeface="Calibri" panose="020F0502020204030204" pitchFamily="34" charset="0"/>
                <a:cs typeface="Calibri" panose="020F0502020204030204" pitchFamily="34" charset="0"/>
              </a:rPr>
              <a:t> Bruto plaća iznosi 480,00 eura mjesečno. </a:t>
            </a:r>
          </a:p>
          <a:p>
            <a:r>
              <a:rPr lang="hr-HR" kern="100" dirty="0">
                <a:effectLst/>
                <a:latin typeface="Calibri" panose="020F0502020204030204" pitchFamily="34" charset="0"/>
                <a:ea typeface="Calibri" panose="020F0502020204030204" pitchFamily="34" charset="0"/>
                <a:cs typeface="Calibri" panose="020F0502020204030204" pitchFamily="34" charset="0"/>
              </a:rPr>
              <a:t>Poslodavac ima informaciju da je to radniku jedini radni odnos</a:t>
            </a:r>
          </a:p>
          <a:p>
            <a:r>
              <a:rPr lang="hr-HR" kern="100" dirty="0">
                <a:effectLst/>
                <a:latin typeface="Calibri" panose="020F0502020204030204" pitchFamily="34" charset="0"/>
                <a:ea typeface="Calibri" panose="020F0502020204030204" pitchFamily="34" charset="0"/>
                <a:cs typeface="Calibri" panose="020F0502020204030204" pitchFamily="34" charset="0"/>
              </a:rPr>
              <a:t>U toku rujna, počevši od 16. rujna 2024. godine, radnik se zaposlio i kod drugog poslodavca – poslodavac B</a:t>
            </a:r>
          </a:p>
          <a:p>
            <a:r>
              <a:rPr lang="hr-HR" kern="100" dirty="0">
                <a:effectLst/>
                <a:latin typeface="Calibri" panose="020F0502020204030204" pitchFamily="34" charset="0"/>
                <a:ea typeface="Calibri" panose="020F0502020204030204" pitchFamily="34" charset="0"/>
                <a:cs typeface="Calibri" panose="020F0502020204030204" pitchFamily="34" charset="0"/>
              </a:rPr>
              <a:t> Nije o tome  obavijestio poslodavca A</a:t>
            </a:r>
          </a:p>
          <a:p>
            <a:r>
              <a:rPr lang="hr-HR" kern="100" dirty="0">
                <a:effectLst/>
                <a:latin typeface="Calibri" panose="020F0502020204030204" pitchFamily="34" charset="0"/>
                <a:ea typeface="Calibri" panose="020F0502020204030204" pitchFamily="34" charset="0"/>
                <a:cs typeface="Calibri" panose="020F0502020204030204" pitchFamily="34" charset="0"/>
              </a:rPr>
              <a:t> Poslodavac A sastavlja obračun plaće za rujan i koristi pravo na umanjenje osnovice</a:t>
            </a:r>
          </a:p>
          <a:p>
            <a:r>
              <a:rPr lang="hr-HR" kern="100" dirty="0">
                <a:effectLst/>
                <a:latin typeface="Calibri" panose="020F0502020204030204" pitchFamily="34" charset="0"/>
                <a:ea typeface="Calibri" panose="020F0502020204030204" pitchFamily="34" charset="0"/>
                <a:cs typeface="Calibri" panose="020F0502020204030204" pitchFamily="34" charset="0"/>
              </a:rPr>
              <a:t> JOPPD obrazac mu se vraća kao neispravan s informacijom da je radnik u rujnu uspostavio i novi status u osiguranju</a:t>
            </a:r>
            <a:endParaRPr lang="hr-HR" kern="100" dirty="0">
              <a:effectLst/>
              <a:latin typeface="Calibri" panose="020F0502020204030204" pitchFamily="34" charset="0"/>
              <a:ea typeface="Calibri" panose="020F050202020403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38777444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8499-4BAD-2438-2385-3813E203EEB4}"/>
              </a:ext>
            </a:extLst>
          </p:cNvPr>
          <p:cNvSpPr>
            <a:spLocks noGrp="1"/>
          </p:cNvSpPr>
          <p:nvPr>
            <p:ph type="title"/>
          </p:nvPr>
        </p:nvSpPr>
        <p:spPr/>
        <p:txBody>
          <a:bodyPr>
            <a:normAutofit/>
          </a:bodyPr>
          <a:lstStyle/>
          <a:p>
            <a:r>
              <a:rPr lang="hr-HR" sz="3600" i="1" dirty="0"/>
              <a:t>Primjer 2. </a:t>
            </a:r>
            <a:r>
              <a:rPr lang="hr-HR" sz="3600" dirty="0"/>
              <a:t>- nastavak</a:t>
            </a:r>
          </a:p>
        </p:txBody>
      </p:sp>
      <p:sp>
        <p:nvSpPr>
          <p:cNvPr id="3" name="Content Placeholder 2">
            <a:extLst>
              <a:ext uri="{FF2B5EF4-FFF2-40B4-BE49-F238E27FC236}">
                <a16:creationId xmlns:a16="http://schemas.microsoft.com/office/drawing/2014/main" id="{F1C9C98B-6D19-2B64-0C67-3FA77D43981C}"/>
              </a:ext>
            </a:extLst>
          </p:cNvPr>
          <p:cNvSpPr>
            <a:spLocks noGrp="1"/>
          </p:cNvSpPr>
          <p:nvPr>
            <p:ph idx="1"/>
          </p:nvPr>
        </p:nvSpPr>
        <p:spPr>
          <a:xfrm>
            <a:off x="457200" y="1412776"/>
            <a:ext cx="8229600" cy="5064224"/>
          </a:xfrm>
        </p:spPr>
        <p:txBody>
          <a:bodyPr>
            <a:normAutofit fontScale="77500" lnSpcReduction="20000"/>
          </a:bodyPr>
          <a:lstStyle/>
          <a:p>
            <a:pPr marL="0" indent="0" algn="just">
              <a:lnSpc>
                <a:spcPct val="115000"/>
              </a:lnSpc>
              <a:spcAft>
                <a:spcPts val="800"/>
              </a:spcAft>
              <a:buNone/>
            </a:pPr>
            <a:r>
              <a:rPr lang="hr-HR" kern="100" dirty="0">
                <a:latin typeface="Calibri" panose="020F0502020204030204" pitchFamily="34" charset="0"/>
                <a:ea typeface="Calibri" panose="020F0502020204030204" pitchFamily="34" charset="0"/>
                <a:cs typeface="Calibri" panose="020F0502020204030204" pitchFamily="34" charset="0"/>
              </a:rPr>
              <a:t>IZJAVE RADNIKA:</a:t>
            </a:r>
          </a:p>
          <a:p>
            <a:pPr marL="0" indent="182563" algn="just">
              <a:lnSpc>
                <a:spcPct val="115000"/>
              </a:lnSpc>
              <a:spcAft>
                <a:spcPts val="800"/>
              </a:spcAft>
            </a:pPr>
            <a:r>
              <a:rPr lang="hr-HR" kern="100" dirty="0">
                <a:latin typeface="Calibri" panose="020F0502020204030204" pitchFamily="34" charset="0"/>
                <a:ea typeface="Calibri" panose="020F0502020204030204" pitchFamily="34" charset="0"/>
                <a:cs typeface="Calibri" panose="020F0502020204030204" pitchFamily="34" charset="0"/>
              </a:rPr>
              <a:t>R</a:t>
            </a:r>
            <a:r>
              <a:rPr lang="hr-HR" sz="2400" kern="100" dirty="0">
                <a:effectLst/>
                <a:latin typeface="Calibri" panose="020F0502020204030204" pitchFamily="34" charset="0"/>
                <a:ea typeface="Calibri" panose="020F0502020204030204" pitchFamily="34" charset="0"/>
                <a:cs typeface="Calibri" panose="020F0502020204030204" pitchFamily="34" charset="0"/>
              </a:rPr>
              <a:t>adnik </a:t>
            </a:r>
            <a:r>
              <a:rPr lang="hr-HR" sz="2400" kern="100" dirty="0">
                <a:latin typeface="Calibri" panose="020F0502020204030204" pitchFamily="34" charset="0"/>
                <a:ea typeface="Calibri" panose="020F0502020204030204" pitchFamily="34" charset="0"/>
                <a:cs typeface="Calibri" panose="020F0502020204030204" pitchFamily="34" charset="0"/>
              </a:rPr>
              <a:t>je </a:t>
            </a:r>
            <a:r>
              <a:rPr lang="hr-HR" sz="2400" kern="100" dirty="0">
                <a:effectLst/>
                <a:latin typeface="Calibri" panose="020F0502020204030204" pitchFamily="34" charset="0"/>
                <a:ea typeface="Calibri" panose="020F0502020204030204" pitchFamily="34" charset="0"/>
                <a:cs typeface="Calibri" panose="020F0502020204030204" pitchFamily="34" charset="0"/>
              </a:rPr>
              <a:t>poslodavcu A dostavio izjavu da će kod poslodavca B primiti plaću u iznosu 280,00 eura</a:t>
            </a:r>
          </a:p>
          <a:p>
            <a:pPr marL="0" indent="182563" algn="just">
              <a:lnSpc>
                <a:spcPct val="115000"/>
              </a:lnSpc>
              <a:spcAft>
                <a:spcPts val="800"/>
              </a:spcAft>
            </a:pPr>
            <a:r>
              <a:rPr lang="hr-HR" sz="2400" kern="100" dirty="0">
                <a:latin typeface="Calibri" panose="020F0502020204030204" pitchFamily="34" charset="0"/>
                <a:ea typeface="Calibri" panose="020F0502020204030204" pitchFamily="34" charset="0"/>
                <a:cs typeface="Calibri" panose="020F0502020204030204" pitchFamily="34" charset="0"/>
              </a:rPr>
              <a:t>Radnik je p</a:t>
            </a:r>
            <a:r>
              <a:rPr lang="hr-HR" sz="2400" kern="100" dirty="0">
                <a:effectLst/>
                <a:latin typeface="Calibri" panose="020F0502020204030204" pitchFamily="34" charset="0"/>
                <a:ea typeface="Calibri" panose="020F0502020204030204" pitchFamily="34" charset="0"/>
                <a:cs typeface="Calibri" panose="020F0502020204030204" pitchFamily="34" charset="0"/>
              </a:rPr>
              <a:t>oslodavcu B dostavio izjavu da će kod poslodavca A  primiti plaću u iznosu 860,00 eura</a:t>
            </a:r>
            <a:endParaRPr lang="hr-HR" sz="2400" kern="100" dirty="0">
              <a:latin typeface="Calibri" panose="020F0502020204030204" pitchFamily="34" charset="0"/>
              <a:ea typeface="Calibri" panose="020F0502020204030204" pitchFamily="34" charset="0"/>
              <a:cs typeface="Calibri" panose="020F0502020204030204" pitchFamily="34" charset="0"/>
            </a:endParaRPr>
          </a:p>
          <a:p>
            <a:pPr marL="0" lvl="1" indent="0" algn="just">
              <a:lnSpc>
                <a:spcPct val="115000"/>
              </a:lnSpc>
              <a:buNone/>
            </a:pPr>
            <a:r>
              <a:rPr lang="hr-HR" sz="2400" kern="100" dirty="0">
                <a:latin typeface="Calibri" panose="020F0502020204030204" pitchFamily="34" charset="0"/>
                <a:ea typeface="Calibri" panose="020F0502020204030204" pitchFamily="34" charset="0"/>
                <a:cs typeface="Calibri" panose="020F0502020204030204" pitchFamily="34" charset="0"/>
              </a:rPr>
              <a:t>SVAKI POSLODAVAC:</a:t>
            </a:r>
            <a:endParaRPr lang="hr-HR" sz="2400" kern="100" dirty="0">
              <a:effectLst/>
              <a:latin typeface="Calibri" panose="020F0502020204030204" pitchFamily="34" charset="0"/>
              <a:ea typeface="Calibri" panose="020F0502020204030204" pitchFamily="34" charset="0"/>
              <a:cs typeface="Calibri" panose="020F0502020204030204" pitchFamily="34" charset="0"/>
            </a:endParaRPr>
          </a:p>
          <a:p>
            <a:pPr lvl="1" indent="-457200" algn="just">
              <a:lnSpc>
                <a:spcPct val="115000"/>
              </a:lnSpc>
              <a:buAutoNum type="arabicPeriod"/>
            </a:pPr>
            <a:r>
              <a:rPr lang="hr-HR" sz="2400" kern="100" dirty="0">
                <a:effectLst/>
                <a:latin typeface="Calibri" panose="020F0502020204030204" pitchFamily="34" charset="0"/>
                <a:ea typeface="Calibri" panose="020F0502020204030204" pitchFamily="34" charset="0"/>
                <a:cs typeface="Calibri" panose="020F0502020204030204" pitchFamily="34" charset="0"/>
              </a:rPr>
              <a:t>izračunati ukupnu mjesečnu bruto plaću, kao zbroj plaće koju će radnik primiti kod toga i kod drugog poslodavca</a:t>
            </a:r>
          </a:p>
          <a:p>
            <a:pPr lvl="1" indent="-457200" algn="just">
              <a:lnSpc>
                <a:spcPct val="115000"/>
              </a:lnSpc>
              <a:buAutoNum type="arabicPeriod"/>
            </a:pPr>
            <a:r>
              <a:rPr lang="hr-HR" sz="2400" kern="100" dirty="0">
                <a:effectLst/>
                <a:latin typeface="Calibri" panose="020F0502020204030204" pitchFamily="34" charset="0"/>
                <a:ea typeface="Calibri" panose="020F0502020204030204" pitchFamily="34" charset="0"/>
                <a:cs typeface="Calibri" panose="020F0502020204030204" pitchFamily="34" charset="0"/>
              </a:rPr>
              <a:t>Izračunati učešće plaće koju taj poslodavac isplaćuje u ukupnoj radnikovoj mjesečnoj plaći</a:t>
            </a:r>
          </a:p>
          <a:p>
            <a:pPr lvl="1" indent="-457200" algn="just">
              <a:lnSpc>
                <a:spcPct val="115000"/>
              </a:lnSpc>
              <a:buAutoNum type="arabicPeriod"/>
            </a:pPr>
            <a:r>
              <a:rPr lang="hr-HR" sz="2400" kern="100" dirty="0">
                <a:effectLst/>
                <a:latin typeface="Calibri" panose="020F0502020204030204" pitchFamily="34" charset="0"/>
                <a:ea typeface="Calibri" panose="020F0502020204030204" pitchFamily="34" charset="0"/>
                <a:cs typeface="Calibri" panose="020F0502020204030204" pitchFamily="34" charset="0"/>
              </a:rPr>
              <a:t>na temelju podatka o ukupnoj mjesečnoj plaći izračunava pravo na umanjenje mjesečne osnovice</a:t>
            </a:r>
          </a:p>
          <a:p>
            <a:pPr lvl="1" indent="-457200" algn="just">
              <a:lnSpc>
                <a:spcPct val="115000"/>
              </a:lnSpc>
              <a:buAutoNum type="arabicPeriod"/>
            </a:pPr>
            <a:r>
              <a:rPr lang="hr-HR" sz="2400" dirty="0">
                <a:effectLst/>
                <a:latin typeface="Calibri" panose="020F0502020204030204" pitchFamily="34" charset="0"/>
                <a:ea typeface="Calibri" panose="020F0502020204030204" pitchFamily="34" charset="0"/>
              </a:rPr>
              <a:t>od ukupnog iznosa umanjenja mjesečne osnovice izračunava razmjerni dio koji može koristiti u visini razmjernog učešća plaće koju isplaćuje u ukupnoj mjesečnoj plaći radnika</a:t>
            </a:r>
            <a:endParaRPr lang="hr-HR" sz="2400" dirty="0"/>
          </a:p>
          <a:p>
            <a:endParaRPr lang="hr-HR" dirty="0"/>
          </a:p>
        </p:txBody>
      </p:sp>
    </p:spTree>
    <p:extLst>
      <p:ext uri="{BB962C8B-B14F-4D97-AF65-F5344CB8AC3E}">
        <p14:creationId xmlns:p14="http://schemas.microsoft.com/office/powerpoint/2010/main" val="344083487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29639-9C85-6983-36D2-31B9D44039A7}"/>
              </a:ext>
            </a:extLst>
          </p:cNvPr>
          <p:cNvSpPr>
            <a:spLocks noGrp="1"/>
          </p:cNvSpPr>
          <p:nvPr>
            <p:ph type="title"/>
          </p:nvPr>
        </p:nvSpPr>
        <p:spPr>
          <a:xfrm>
            <a:off x="457200" y="533400"/>
            <a:ext cx="8229600" cy="231304"/>
          </a:xfrm>
        </p:spPr>
        <p:txBody>
          <a:bodyPr>
            <a:normAutofit fontScale="90000"/>
          </a:bodyPr>
          <a:lstStyle/>
          <a:p>
            <a:r>
              <a:rPr lang="hr-HR" dirty="0"/>
              <a:t>Primjer 2. - nastavak</a:t>
            </a:r>
          </a:p>
        </p:txBody>
      </p:sp>
      <p:sp>
        <p:nvSpPr>
          <p:cNvPr id="3" name="Content Placeholder 2">
            <a:extLst>
              <a:ext uri="{FF2B5EF4-FFF2-40B4-BE49-F238E27FC236}">
                <a16:creationId xmlns:a16="http://schemas.microsoft.com/office/drawing/2014/main" id="{7D4FE7C3-D12E-AEB7-995F-67E26E611C95}"/>
              </a:ext>
            </a:extLst>
          </p:cNvPr>
          <p:cNvSpPr>
            <a:spLocks noGrp="1"/>
          </p:cNvSpPr>
          <p:nvPr>
            <p:ph idx="1"/>
          </p:nvPr>
        </p:nvSpPr>
        <p:spPr>
          <a:xfrm>
            <a:off x="457200" y="1052736"/>
            <a:ext cx="8229600" cy="5424264"/>
          </a:xfrm>
        </p:spPr>
        <p:txBody>
          <a:bodyPr>
            <a:normAutofit fontScale="92500" lnSpcReduction="10000"/>
          </a:bodyPr>
          <a:lstStyle/>
          <a:p>
            <a:pPr indent="0" algn="just">
              <a:lnSpc>
                <a:spcPct val="115000"/>
              </a:lnSpc>
              <a:spcAft>
                <a:spcPts val="800"/>
              </a:spcAft>
              <a:buNone/>
            </a:pPr>
            <a:r>
              <a:rPr lang="hr-HR" sz="2200" kern="100" dirty="0">
                <a:effectLst/>
                <a:latin typeface="Calibri" panose="020F0502020204030204" pitchFamily="34" charset="0"/>
                <a:ea typeface="Calibri" panose="020F0502020204030204" pitchFamily="34" charset="0"/>
                <a:cs typeface="Calibri" panose="020F0502020204030204" pitchFamily="34" charset="0"/>
              </a:rPr>
              <a:t>Razmjerno učešće plaće poslodavca A i poslodavca B u ukupnoj mjesečnoj plaći radnika iznosi:</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15000"/>
              </a:lnSpc>
              <a:spcAft>
                <a:spcPts val="800"/>
              </a:spcAft>
              <a:buNone/>
            </a:pPr>
            <a:r>
              <a:rPr lang="hr-HR" sz="2200" kern="100" dirty="0">
                <a:effectLst/>
                <a:latin typeface="Calibri" panose="020F0502020204030204" pitchFamily="34" charset="0"/>
                <a:ea typeface="Calibri" panose="020F0502020204030204" pitchFamily="34" charset="0"/>
                <a:cs typeface="Calibri" panose="020F0502020204030204" pitchFamily="34" charset="0"/>
              </a:rPr>
              <a:t>Poslodavac A: (860,00 : 1.140,00) x 100 = </a:t>
            </a:r>
            <a:r>
              <a:rPr lang="hr-HR" sz="2200" b="1" kern="100" dirty="0">
                <a:effectLst/>
                <a:latin typeface="Calibri" panose="020F0502020204030204" pitchFamily="34" charset="0"/>
                <a:ea typeface="Calibri" panose="020F0502020204030204" pitchFamily="34" charset="0"/>
                <a:cs typeface="Calibri" panose="020F0502020204030204" pitchFamily="34" charset="0"/>
              </a:rPr>
              <a:t>75,44 %</a:t>
            </a:r>
            <a:endParaRPr lang="hr-HR" sz="2200" b="1" kern="100" dirty="0">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15000"/>
              </a:lnSpc>
              <a:spcAft>
                <a:spcPts val="800"/>
              </a:spcAft>
              <a:buNone/>
            </a:pPr>
            <a:r>
              <a:rPr lang="hr-HR" sz="2200" kern="100" dirty="0">
                <a:effectLst/>
                <a:latin typeface="Calibri" panose="020F0502020204030204" pitchFamily="34" charset="0"/>
                <a:ea typeface="Calibri" panose="020F0502020204030204" pitchFamily="34" charset="0"/>
                <a:cs typeface="Calibri" panose="020F0502020204030204" pitchFamily="34" charset="0"/>
              </a:rPr>
              <a:t>Poslodavac B: (280,00: 1.140,00) x 100 = 24,56 %</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15000"/>
              </a:lnSpc>
              <a:spcAft>
                <a:spcPts val="800"/>
              </a:spcAft>
              <a:buNone/>
            </a:pPr>
            <a:r>
              <a:rPr lang="hr-HR" sz="2200" kern="100" dirty="0">
                <a:effectLst/>
                <a:latin typeface="Calibri" panose="020F0502020204030204" pitchFamily="34" charset="0"/>
                <a:ea typeface="Calibri" panose="020F0502020204030204" pitchFamily="34" charset="0"/>
                <a:cs typeface="Calibri" panose="020F0502020204030204" pitchFamily="34" charset="0"/>
              </a:rPr>
              <a:t>Ukupno umanjenje osnovice za obračun doprinosa prema plaći za mjesec rujan iznosi:</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15000"/>
              </a:lnSpc>
              <a:spcAft>
                <a:spcPts val="800"/>
              </a:spcAft>
              <a:buNone/>
            </a:pPr>
            <a:r>
              <a:rPr lang="hr-HR" sz="2200" kern="100" dirty="0">
                <a:effectLst/>
                <a:latin typeface="Calibri" panose="020F0502020204030204" pitchFamily="34" charset="0"/>
                <a:ea typeface="Calibri" panose="020F0502020204030204" pitchFamily="34" charset="0"/>
                <a:cs typeface="Calibri" panose="020F0502020204030204" pitchFamily="34" charset="0"/>
              </a:rPr>
              <a:t>0,5 x (1.300,00 – 1.140,00 ) = 80,00 eura</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pPr marL="468630" indent="-285750" algn="just">
              <a:lnSpc>
                <a:spcPct val="115000"/>
              </a:lnSpc>
              <a:spcAft>
                <a:spcPts val="800"/>
              </a:spcAft>
            </a:pPr>
            <a:r>
              <a:rPr lang="hr-HR" sz="2200" kern="100" dirty="0">
                <a:effectLst/>
                <a:latin typeface="Calibri" panose="020F0502020204030204" pitchFamily="34" charset="0"/>
                <a:ea typeface="Calibri" panose="020F0502020204030204" pitchFamily="34" charset="0"/>
                <a:cs typeface="Calibri" panose="020F0502020204030204" pitchFamily="34" charset="0"/>
              </a:rPr>
              <a:t>Poslodavac A ima pravo na plaći za rujan umanjiti osnovicu za obračun doprinosa za prvi mirovinski stup za </a:t>
            </a:r>
            <a:r>
              <a:rPr lang="hr-HR" sz="2200" b="1" kern="100" dirty="0">
                <a:effectLst/>
                <a:latin typeface="Calibri" panose="020F0502020204030204" pitchFamily="34" charset="0"/>
                <a:ea typeface="Calibri" panose="020F0502020204030204" pitchFamily="34" charset="0"/>
                <a:cs typeface="Calibri" panose="020F0502020204030204" pitchFamily="34" charset="0"/>
              </a:rPr>
              <a:t>75,44 </a:t>
            </a:r>
            <a:r>
              <a:rPr lang="hr-HR" sz="2200" kern="100" dirty="0">
                <a:effectLst/>
                <a:latin typeface="Calibri" panose="020F0502020204030204" pitchFamily="34" charset="0"/>
                <a:ea typeface="Calibri" panose="020F0502020204030204" pitchFamily="34" charset="0"/>
                <a:cs typeface="Calibri" panose="020F0502020204030204" pitchFamily="34" charset="0"/>
              </a:rPr>
              <a:t>% od ukupnog prava na umanjenje, tj. za 60,35 eura</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pPr marL="468630" indent="-285750" algn="just">
              <a:lnSpc>
                <a:spcPct val="115000"/>
              </a:lnSpc>
              <a:spcAft>
                <a:spcPts val="800"/>
              </a:spcAft>
            </a:pPr>
            <a:r>
              <a:rPr lang="hr-HR" sz="2200" kern="100" dirty="0">
                <a:effectLst/>
                <a:latin typeface="Calibri" panose="020F0502020204030204" pitchFamily="34" charset="0"/>
                <a:ea typeface="Calibri" panose="020F0502020204030204" pitchFamily="34" charset="0"/>
                <a:cs typeface="Calibri" panose="020F0502020204030204" pitchFamily="34" charset="0"/>
              </a:rPr>
              <a:t>Poslodavac B ima pravo na plaći za mjesec rujan umanjiti osnovicu za obračun doprinosa za prvi mirovinski stup za </a:t>
            </a:r>
            <a:r>
              <a:rPr lang="hr-HR" sz="2200" b="1" kern="100" dirty="0">
                <a:effectLst/>
                <a:latin typeface="Calibri" panose="020F0502020204030204" pitchFamily="34" charset="0"/>
                <a:ea typeface="Calibri" panose="020F0502020204030204" pitchFamily="34" charset="0"/>
                <a:cs typeface="Calibri" panose="020F0502020204030204" pitchFamily="34" charset="0"/>
              </a:rPr>
              <a:t>24,56%</a:t>
            </a:r>
            <a:r>
              <a:rPr lang="hr-HR" sz="2200" kern="100" dirty="0">
                <a:effectLst/>
                <a:latin typeface="Calibri" panose="020F0502020204030204" pitchFamily="34" charset="0"/>
                <a:ea typeface="Calibri" panose="020F0502020204030204" pitchFamily="34" charset="0"/>
                <a:cs typeface="Calibri" panose="020F0502020204030204" pitchFamily="34" charset="0"/>
              </a:rPr>
              <a:t> od ukupnog umanjenja, tj. za 19,65 eura</a:t>
            </a:r>
            <a:endParaRPr lang="hr-HR" sz="2200" kern="100" dirty="0">
              <a:effectLst/>
              <a:latin typeface="Calibri" panose="020F0502020204030204" pitchFamily="34" charset="0"/>
              <a:ea typeface="Calibri" panose="020F050202020403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81317032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7830D-82DF-CC48-6CFC-C41CDDE0D6D4}"/>
              </a:ext>
            </a:extLst>
          </p:cNvPr>
          <p:cNvSpPr>
            <a:spLocks noGrp="1"/>
          </p:cNvSpPr>
          <p:nvPr>
            <p:ph type="title"/>
          </p:nvPr>
        </p:nvSpPr>
        <p:spPr/>
        <p:txBody>
          <a:bodyPr>
            <a:normAutofit/>
          </a:bodyPr>
          <a:lstStyle/>
          <a:p>
            <a:r>
              <a:rPr lang="hr-HR" sz="3600" dirty="0"/>
              <a:t>Primjer 2. - nastavak</a:t>
            </a:r>
          </a:p>
        </p:txBody>
      </p:sp>
      <p:graphicFrame>
        <p:nvGraphicFramePr>
          <p:cNvPr id="4" name="Content Placeholder 3">
            <a:extLst>
              <a:ext uri="{FF2B5EF4-FFF2-40B4-BE49-F238E27FC236}">
                <a16:creationId xmlns:a16="http://schemas.microsoft.com/office/drawing/2014/main" id="{BF285EE8-807D-BD07-698E-F0F04A013FB0}"/>
              </a:ext>
            </a:extLst>
          </p:cNvPr>
          <p:cNvGraphicFramePr>
            <a:graphicFrameLocks noGrp="1"/>
          </p:cNvGraphicFramePr>
          <p:nvPr>
            <p:ph idx="1"/>
            <p:extLst>
              <p:ext uri="{D42A27DB-BD31-4B8C-83A1-F6EECF244321}">
                <p14:modId xmlns:p14="http://schemas.microsoft.com/office/powerpoint/2010/main" val="3395451460"/>
              </p:ext>
            </p:extLst>
          </p:nvPr>
        </p:nvGraphicFramePr>
        <p:xfrm>
          <a:off x="457200" y="1412776"/>
          <a:ext cx="8229600" cy="4834816"/>
        </p:xfrm>
        <a:graphic>
          <a:graphicData uri="http://schemas.openxmlformats.org/drawingml/2006/table">
            <a:tbl>
              <a:tblPr firstRow="1" bandRow="1">
                <a:tableStyleId>{5940675A-B579-460E-94D1-54222C63F5DA}</a:tableStyleId>
              </a:tblPr>
              <a:tblGrid>
                <a:gridCol w="5194920">
                  <a:extLst>
                    <a:ext uri="{9D8B030D-6E8A-4147-A177-3AD203B41FA5}">
                      <a16:colId xmlns:a16="http://schemas.microsoft.com/office/drawing/2014/main" val="4053049245"/>
                    </a:ext>
                  </a:extLst>
                </a:gridCol>
                <a:gridCol w="1584176">
                  <a:extLst>
                    <a:ext uri="{9D8B030D-6E8A-4147-A177-3AD203B41FA5}">
                      <a16:colId xmlns:a16="http://schemas.microsoft.com/office/drawing/2014/main" val="4036168306"/>
                    </a:ext>
                  </a:extLst>
                </a:gridCol>
                <a:gridCol w="1450504">
                  <a:extLst>
                    <a:ext uri="{9D8B030D-6E8A-4147-A177-3AD203B41FA5}">
                      <a16:colId xmlns:a16="http://schemas.microsoft.com/office/drawing/2014/main" val="3506438270"/>
                    </a:ext>
                  </a:extLst>
                </a:gridCol>
              </a:tblGrid>
              <a:tr h="675489">
                <a:tc>
                  <a:txBody>
                    <a:bodyPr/>
                    <a:lstStyle/>
                    <a:p>
                      <a:pPr indent="110490" algn="ctr">
                        <a:lnSpc>
                          <a:spcPct val="115000"/>
                        </a:lnSpc>
                        <a:spcAft>
                          <a:spcPts val="800"/>
                        </a:spcAft>
                      </a:pPr>
                      <a:r>
                        <a:rPr lang="hr-HR" sz="1800" b="1" i="1" kern="100" dirty="0">
                          <a:effectLst/>
                          <a:latin typeface="Calibri" panose="020F0502020204030204" pitchFamily="34" charset="0"/>
                          <a:ea typeface="Calibri" panose="020F0502020204030204" pitchFamily="34" charset="0"/>
                          <a:cs typeface="Calibri" panose="020F0502020204030204" pitchFamily="34" charset="0"/>
                        </a:rPr>
                        <a:t>Opis</a:t>
                      </a:r>
                      <a:endParaRPr lang="hr-HR"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800"/>
                        </a:spcAft>
                      </a:pPr>
                      <a:r>
                        <a:rPr lang="hr-HR" sz="1800" b="1" i="1" kern="100">
                          <a:effectLst/>
                          <a:latin typeface="Calibri" panose="020F0502020204030204" pitchFamily="34" charset="0"/>
                          <a:ea typeface="Calibri" panose="020F0502020204030204" pitchFamily="34" charset="0"/>
                          <a:cs typeface="Calibri" panose="020F0502020204030204" pitchFamily="34" charset="0"/>
                        </a:rPr>
                        <a:t>Poslodavac</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800"/>
                        </a:spcAft>
                      </a:pPr>
                      <a:r>
                        <a:rPr lang="hr-HR" sz="1800" b="1" i="1" kern="100">
                          <a:effectLst/>
                          <a:latin typeface="Calibri" panose="020F0502020204030204" pitchFamily="34" charset="0"/>
                          <a:ea typeface="Calibri" panose="020F0502020204030204" pitchFamily="34" charset="0"/>
                          <a:cs typeface="Calibri" panose="020F0502020204030204" pitchFamily="34" charset="0"/>
                        </a:rPr>
                        <a:t>A</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800"/>
                        </a:spcAft>
                      </a:pPr>
                      <a:r>
                        <a:rPr lang="hr-HR" sz="1800" b="1" i="1" kern="100">
                          <a:effectLst/>
                          <a:latin typeface="Calibri" panose="020F0502020204030204" pitchFamily="34" charset="0"/>
                          <a:ea typeface="Calibri" panose="020F0502020204030204" pitchFamily="34" charset="0"/>
                          <a:cs typeface="Calibri" panose="020F0502020204030204" pitchFamily="34" charset="0"/>
                        </a:rPr>
                        <a:t>Poslodavac</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800"/>
                        </a:spcAft>
                      </a:pPr>
                      <a:r>
                        <a:rPr lang="hr-HR" sz="1800" b="1" i="1" kern="100">
                          <a:effectLst/>
                          <a:latin typeface="Calibri" panose="020F0502020204030204" pitchFamily="34" charset="0"/>
                          <a:ea typeface="Calibri" panose="020F0502020204030204" pitchFamily="34" charset="0"/>
                          <a:cs typeface="Calibri" panose="020F0502020204030204" pitchFamily="34" charset="0"/>
                        </a:rPr>
                        <a:t>B</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59490767"/>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Bruto mjesečna plaća za nepuno radno vrijeme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860,00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280,00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9160062"/>
                  </a:ext>
                </a:extLst>
              </a:tr>
              <a:tr h="463852">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Umanjenje osnovice za obračun doprinosa za mio I.</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60,35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dirty="0">
                          <a:effectLst/>
                          <a:latin typeface="Calibri" panose="020F0502020204030204" pitchFamily="34" charset="0"/>
                          <a:ea typeface="Calibri" panose="020F0502020204030204" pitchFamily="34" charset="0"/>
                          <a:cs typeface="Calibri" panose="020F0502020204030204" pitchFamily="34" charset="0"/>
                        </a:rPr>
                        <a:t>19,65</a:t>
                      </a:r>
                      <a:endParaRPr lang="hr-HR"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44593762"/>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Osnovica za doprinos iz plaće za mio I. stup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799,65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260,35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27086372"/>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Iznos doprinosa za mio I. stup – 15%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119,95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39,05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11029205"/>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Osnovica za doprinos iz plaće za mio II. stup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860,00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280,00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5178877"/>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Iznos doprinosa za mio II. stup – 5%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43,00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14,00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590006"/>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Ukupno doprinosi za mirovinsko osiguranje</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162,95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53,05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81143074"/>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Dohodak </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697,05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226,95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34584977"/>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Osnovica za doprinos na plaću za zdravstveno osig.</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860,00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280,00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68672959"/>
                  </a:ext>
                </a:extLst>
              </a:tr>
              <a:tr h="406330">
                <a:tc>
                  <a:txBody>
                    <a:bodyPr/>
                    <a:lstStyle/>
                    <a:p>
                      <a:pPr indent="110490" algn="just">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Iznos doprinosa za zdravstveno osiguranje – 16,5%</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R="135890" indent="270510" algn="r">
                        <a:lnSpc>
                          <a:spcPct val="115000"/>
                        </a:lnSpc>
                        <a:spcAft>
                          <a:spcPts val="800"/>
                        </a:spcAft>
                      </a:pPr>
                      <a:r>
                        <a:rPr lang="hr-HR" sz="1800" kern="100">
                          <a:effectLst/>
                          <a:latin typeface="Calibri" panose="020F0502020204030204" pitchFamily="34" charset="0"/>
                          <a:ea typeface="Calibri" panose="020F0502020204030204" pitchFamily="34" charset="0"/>
                          <a:cs typeface="Calibri" panose="020F0502020204030204" pitchFamily="34" charset="0"/>
                        </a:rPr>
                        <a:t>141,90</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R="129540" indent="270510" algn="r">
                        <a:lnSpc>
                          <a:spcPct val="115000"/>
                        </a:lnSpc>
                        <a:spcAft>
                          <a:spcPts val="800"/>
                        </a:spcAft>
                      </a:pPr>
                      <a:r>
                        <a:rPr lang="hr-HR" sz="1800" kern="100" dirty="0">
                          <a:effectLst/>
                          <a:latin typeface="Calibri" panose="020F0502020204030204" pitchFamily="34" charset="0"/>
                          <a:ea typeface="Calibri" panose="020F0502020204030204" pitchFamily="34" charset="0"/>
                          <a:cs typeface="Calibri" panose="020F0502020204030204" pitchFamily="34" charset="0"/>
                        </a:rPr>
                        <a:t>46,20</a:t>
                      </a:r>
                      <a:endParaRPr lang="hr-HR"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08538878"/>
                  </a:ext>
                </a:extLst>
              </a:tr>
            </a:tbl>
          </a:graphicData>
        </a:graphic>
      </p:graphicFrame>
    </p:spTree>
    <p:extLst>
      <p:ext uri="{BB962C8B-B14F-4D97-AF65-F5344CB8AC3E}">
        <p14:creationId xmlns:p14="http://schemas.microsoft.com/office/powerpoint/2010/main" val="81603881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196A5-1A3F-5400-7EDA-C800A1FD330B}"/>
              </a:ext>
            </a:extLst>
          </p:cNvPr>
          <p:cNvSpPr>
            <a:spLocks noGrp="1"/>
          </p:cNvSpPr>
          <p:nvPr>
            <p:ph type="title"/>
          </p:nvPr>
        </p:nvSpPr>
        <p:spPr/>
        <p:txBody>
          <a:bodyPr>
            <a:normAutofit fontScale="90000"/>
          </a:bodyPr>
          <a:lstStyle/>
          <a:p>
            <a:pPr algn="ctr"/>
            <a:r>
              <a:rPr lang="hr-HR" dirty="0"/>
              <a:t>Prestanak radnog odnosa ili zapošljavanje u toku mjeseca – jedan poslodavac</a:t>
            </a:r>
          </a:p>
        </p:txBody>
      </p:sp>
      <p:sp>
        <p:nvSpPr>
          <p:cNvPr id="3" name="Content Placeholder 2">
            <a:extLst>
              <a:ext uri="{FF2B5EF4-FFF2-40B4-BE49-F238E27FC236}">
                <a16:creationId xmlns:a16="http://schemas.microsoft.com/office/drawing/2014/main" id="{7227B6C3-7A07-9366-FE9B-4161D6F0B5ED}"/>
              </a:ext>
            </a:extLst>
          </p:cNvPr>
          <p:cNvSpPr>
            <a:spLocks noGrp="1"/>
          </p:cNvSpPr>
          <p:nvPr>
            <p:ph idx="1"/>
          </p:nvPr>
        </p:nvSpPr>
        <p:spPr/>
        <p:txBody>
          <a:bodyPr/>
          <a:lstStyle/>
          <a:p>
            <a:r>
              <a:rPr lang="hr-HR" dirty="0"/>
              <a:t>Za određivanje prava na umanjenje mjerodavni su samo podaci o svoti plaće za mjesec ili dio mjeseca</a:t>
            </a:r>
          </a:p>
          <a:p>
            <a:pPr marL="0" indent="0">
              <a:buNone/>
            </a:pPr>
            <a:r>
              <a:rPr lang="hr-HR" i="1" dirty="0"/>
              <a:t>Primjer 3. </a:t>
            </a:r>
          </a:p>
          <a:p>
            <a:r>
              <a:rPr lang="hr-HR" dirty="0"/>
              <a:t>Radniku je radni odnos prestao dana 11. listopada 2024. zbog odlaska u mirovinu.</a:t>
            </a:r>
          </a:p>
          <a:p>
            <a:r>
              <a:rPr lang="hr-HR" dirty="0"/>
              <a:t>Za određivanje umanjenja osnovice mjerodavni su podaci o visini plaće za razdoblje od 1. do 11. listopada 2024.</a:t>
            </a:r>
          </a:p>
          <a:p>
            <a:pPr marL="0" indent="0">
              <a:buNone/>
            </a:pPr>
            <a:r>
              <a:rPr lang="hr-HR" i="1" dirty="0"/>
              <a:t>Primjer 4. </a:t>
            </a:r>
          </a:p>
          <a:p>
            <a:r>
              <a:rPr lang="hr-HR" dirty="0"/>
              <a:t>Radnik je zaposlen od 14. listopada, prvi radni odnos.</a:t>
            </a:r>
          </a:p>
          <a:p>
            <a:r>
              <a:rPr lang="hr-HR" dirty="0"/>
              <a:t>Za određivanje umanjenja osnovice mjerodavni su podaci o visini plaće za razdoblje od 14. do 31. listopada 2024. </a:t>
            </a:r>
          </a:p>
          <a:p>
            <a:endParaRPr lang="hr-HR" dirty="0"/>
          </a:p>
        </p:txBody>
      </p:sp>
    </p:spTree>
    <p:extLst>
      <p:ext uri="{BB962C8B-B14F-4D97-AF65-F5344CB8AC3E}">
        <p14:creationId xmlns:p14="http://schemas.microsoft.com/office/powerpoint/2010/main" val="375083681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6194-98B4-94ED-6C3C-D5652C21B4B6}"/>
              </a:ext>
            </a:extLst>
          </p:cNvPr>
          <p:cNvSpPr>
            <a:spLocks noGrp="1"/>
          </p:cNvSpPr>
          <p:nvPr>
            <p:ph type="title"/>
          </p:nvPr>
        </p:nvSpPr>
        <p:spPr/>
        <p:txBody>
          <a:bodyPr>
            <a:noAutofit/>
          </a:bodyPr>
          <a:lstStyle/>
          <a:p>
            <a:pPr algn="ctr"/>
            <a:br>
              <a:rPr lang="hr-HR" sz="3600" kern="100" dirty="0">
                <a:effectLst/>
                <a:latin typeface="Calibri" panose="020F0502020204030204" pitchFamily="34" charset="0"/>
                <a:ea typeface="Calibri" panose="020F0502020204030204" pitchFamily="34" charset="0"/>
                <a:cs typeface="Arial" panose="020B0604020202020204" pitchFamily="34" charset="0"/>
              </a:rPr>
            </a:br>
            <a:r>
              <a:rPr lang="hr-HR" sz="3600" kern="100" dirty="0">
                <a:effectLst/>
                <a:latin typeface="Calibri" panose="020F0502020204030204" pitchFamily="34" charset="0"/>
                <a:ea typeface="Calibri" panose="020F0502020204030204" pitchFamily="34" charset="0"/>
                <a:cs typeface="Arial" panose="020B0604020202020204" pitchFamily="34" charset="0"/>
              </a:rPr>
              <a:t>Promjena poslodavca u toku istog mjeseca – dva poslodavca u istom mjesecu</a:t>
            </a:r>
            <a:br>
              <a:rPr lang="hr-HR" sz="3600" kern="100" dirty="0">
                <a:effectLst/>
                <a:latin typeface="Calibri" panose="020F0502020204030204" pitchFamily="34" charset="0"/>
                <a:ea typeface="Calibri" panose="020F0502020204030204" pitchFamily="34" charset="0"/>
                <a:cs typeface="Arial" panose="020B0604020202020204" pitchFamily="34" charset="0"/>
              </a:rPr>
            </a:br>
            <a:endParaRPr lang="hr-HR" sz="3600" dirty="0"/>
          </a:p>
        </p:txBody>
      </p:sp>
      <p:sp>
        <p:nvSpPr>
          <p:cNvPr id="3" name="Content Placeholder 2">
            <a:extLst>
              <a:ext uri="{FF2B5EF4-FFF2-40B4-BE49-F238E27FC236}">
                <a16:creationId xmlns:a16="http://schemas.microsoft.com/office/drawing/2014/main" id="{8871461F-F89A-5DF8-5DB1-62A1F7D25CB9}"/>
              </a:ext>
            </a:extLst>
          </p:cNvPr>
          <p:cNvSpPr>
            <a:spLocks noGrp="1"/>
          </p:cNvSpPr>
          <p:nvPr>
            <p:ph idx="1"/>
          </p:nvPr>
        </p:nvSpPr>
        <p:spPr/>
        <p:txBody>
          <a:bodyPr/>
          <a:lstStyle/>
          <a:p>
            <a:r>
              <a:rPr lang="hr-HR" dirty="0"/>
              <a:t>Za određivanje umanjenja mjerodavni su podaci o plaći koju će radnik za mjesec primiti od oba poslodavca: od prethodnog i od novog poslodavca</a:t>
            </a:r>
          </a:p>
          <a:p>
            <a:r>
              <a:rPr lang="hr-HR" dirty="0"/>
              <a:t>Isprava na temelju koje se provodi umanjenje: izjava radnika</a:t>
            </a:r>
          </a:p>
          <a:p>
            <a:endParaRPr lang="hr-HR" dirty="0"/>
          </a:p>
          <a:p>
            <a:r>
              <a:rPr lang="hr-HR" dirty="0"/>
              <a:t>Ako nema izjave – niti jedan poslodavac ne provodi umanjenje</a:t>
            </a:r>
          </a:p>
          <a:p>
            <a:pPr marL="0" indent="0">
              <a:buNone/>
            </a:pPr>
            <a:r>
              <a:rPr lang="hr-HR" i="1" dirty="0"/>
              <a:t>Pitanje:</a:t>
            </a:r>
          </a:p>
          <a:p>
            <a:pPr marL="0" indent="0">
              <a:buNone/>
            </a:pPr>
            <a:r>
              <a:rPr lang="hr-HR" dirty="0"/>
              <a:t>Što ako dostavi izjavu samo jednom poslodavcu? </a:t>
            </a:r>
          </a:p>
          <a:p>
            <a:r>
              <a:rPr lang="hr-HR" dirty="0"/>
              <a:t>Poslodavac kojemu je dostavljena izjava postupa po njoj</a:t>
            </a:r>
          </a:p>
          <a:p>
            <a:r>
              <a:rPr lang="hr-HR" dirty="0"/>
              <a:t>Moguće sankcije – za radnika</a:t>
            </a:r>
          </a:p>
        </p:txBody>
      </p:sp>
    </p:spTree>
    <p:extLst>
      <p:ext uri="{BB962C8B-B14F-4D97-AF65-F5344CB8AC3E}">
        <p14:creationId xmlns:p14="http://schemas.microsoft.com/office/powerpoint/2010/main" val="3129753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8BF41-8A33-466E-F6F2-16DC9521D21D}"/>
              </a:ext>
            </a:extLst>
          </p:cNvPr>
          <p:cNvSpPr>
            <a:spLocks noGrp="1"/>
          </p:cNvSpPr>
          <p:nvPr>
            <p:ph type="title"/>
          </p:nvPr>
        </p:nvSpPr>
        <p:spPr/>
        <p:txBody>
          <a:bodyPr>
            <a:normAutofit/>
          </a:bodyPr>
          <a:lstStyle/>
          <a:p>
            <a:r>
              <a:rPr lang="hr-HR" sz="3600" dirty="0"/>
              <a:t>Primjer 5. </a:t>
            </a:r>
          </a:p>
        </p:txBody>
      </p:sp>
      <p:sp>
        <p:nvSpPr>
          <p:cNvPr id="3" name="Content Placeholder 2">
            <a:extLst>
              <a:ext uri="{FF2B5EF4-FFF2-40B4-BE49-F238E27FC236}">
                <a16:creationId xmlns:a16="http://schemas.microsoft.com/office/drawing/2014/main" id="{F83DA462-451A-A19F-F59E-03470766412C}"/>
              </a:ext>
            </a:extLst>
          </p:cNvPr>
          <p:cNvSpPr>
            <a:spLocks noGrp="1"/>
          </p:cNvSpPr>
          <p:nvPr>
            <p:ph idx="1"/>
          </p:nvPr>
        </p:nvSpPr>
        <p:spPr/>
        <p:txBody>
          <a:bodyPr/>
          <a:lstStyle/>
          <a:p>
            <a:r>
              <a:rPr lang="hr-HR" kern="100" dirty="0">
                <a:latin typeface="Calibri" panose="020F0502020204030204" pitchFamily="34" charset="0"/>
                <a:ea typeface="Calibri" panose="020F0502020204030204" pitchFamily="34" charset="0"/>
                <a:cs typeface="Arial" panose="020B0604020202020204" pitchFamily="34" charset="0"/>
              </a:rPr>
              <a:t>D</a:t>
            </a:r>
            <a:r>
              <a:rPr lang="hr-HR" kern="100" dirty="0">
                <a:effectLst/>
                <a:latin typeface="Calibri" panose="020F0502020204030204" pitchFamily="34" charset="0"/>
                <a:ea typeface="Calibri" panose="020F0502020204030204" pitchFamily="34" charset="0"/>
                <a:cs typeface="Arial" panose="020B0604020202020204" pitchFamily="34" charset="0"/>
              </a:rPr>
              <a:t>o 15. rujna 2024. </a:t>
            </a:r>
            <a:r>
              <a:rPr lang="hr-HR" kern="100" dirty="0">
                <a:latin typeface="Calibri" panose="020F0502020204030204" pitchFamily="34" charset="0"/>
                <a:ea typeface="Calibri" panose="020F0502020204030204" pitchFamily="34" charset="0"/>
                <a:cs typeface="Arial" panose="020B0604020202020204" pitchFamily="34" charset="0"/>
              </a:rPr>
              <a:t>- </a:t>
            </a:r>
            <a:r>
              <a:rPr lang="hr-HR" kern="100" dirty="0">
                <a:effectLst/>
                <a:latin typeface="Calibri" panose="020F0502020204030204" pitchFamily="34" charset="0"/>
                <a:ea typeface="Calibri" panose="020F0502020204030204" pitchFamily="34" charset="0"/>
                <a:cs typeface="Arial" panose="020B0604020202020204" pitchFamily="34" charset="0"/>
              </a:rPr>
              <a:t>zaposlen kod poslodavca A </a:t>
            </a:r>
            <a:r>
              <a:rPr lang="hr-HR" kern="100" dirty="0">
                <a:latin typeface="Calibri" panose="020F0502020204030204" pitchFamily="34" charset="0"/>
                <a:ea typeface="Calibri" panose="020F0502020204030204" pitchFamily="34" charset="0"/>
                <a:cs typeface="Arial" panose="020B0604020202020204" pitchFamily="34" charset="0"/>
              </a:rPr>
              <a:t>- </a:t>
            </a:r>
            <a:r>
              <a:rPr lang="hr-HR" kern="100" dirty="0">
                <a:effectLst/>
                <a:latin typeface="Calibri" panose="020F0502020204030204" pitchFamily="34" charset="0"/>
                <a:ea typeface="Calibri" panose="020F0502020204030204" pitchFamily="34" charset="0"/>
                <a:cs typeface="Arial" panose="020B0604020202020204" pitchFamily="34" charset="0"/>
              </a:rPr>
              <a:t>plaću u iznosu 450,00 eura</a:t>
            </a:r>
          </a:p>
          <a:p>
            <a:r>
              <a:rPr lang="hr-HR" kern="100" dirty="0">
                <a:latin typeface="Calibri" panose="020F0502020204030204" pitchFamily="34" charset="0"/>
                <a:ea typeface="Calibri" panose="020F0502020204030204" pitchFamily="34" charset="0"/>
                <a:cs typeface="Arial" panose="020B0604020202020204" pitchFamily="34" charset="0"/>
              </a:rPr>
              <a:t>O</a:t>
            </a:r>
            <a:r>
              <a:rPr lang="hr-HR" kern="100" dirty="0">
                <a:effectLst/>
                <a:latin typeface="Calibri" panose="020F0502020204030204" pitchFamily="34" charset="0"/>
                <a:ea typeface="Calibri" panose="020F0502020204030204" pitchFamily="34" charset="0"/>
                <a:cs typeface="Arial" panose="020B0604020202020204" pitchFamily="34" charset="0"/>
              </a:rPr>
              <a:t>d 16. rujna 2024. – zapošljava se novog poslodavca B  - za razdoblje od 16. do 30. rujna ostvariti plaću u iznosu 600,00 eura</a:t>
            </a:r>
          </a:p>
          <a:p>
            <a:r>
              <a:rPr lang="hr-HR" kern="100" dirty="0">
                <a:effectLst/>
                <a:latin typeface="Calibri" panose="020F0502020204030204" pitchFamily="34" charset="0"/>
                <a:ea typeface="Calibri" panose="020F0502020204030204" pitchFamily="34" charset="0"/>
                <a:cs typeface="Arial" panose="020B0604020202020204" pitchFamily="34" charset="0"/>
              </a:rPr>
              <a:t>Ako radnik želi koristiti pravo na umanjenje osnovice za obračun doprinosa za mirovinsko osiguranje, a ima na to pravo jer mu ukupna mjesečna plaća za rujan kod oba poslodavca iznosi 1.050,00 eura</a:t>
            </a:r>
          </a:p>
          <a:p>
            <a:pPr marL="1074738" indent="-450850">
              <a:buFont typeface="Wingdings" panose="05000000000000000000" pitchFamily="2" charset="2"/>
              <a:buChar char="Ø"/>
            </a:pPr>
            <a:r>
              <a:rPr lang="hr-HR" kern="100" dirty="0">
                <a:effectLst/>
                <a:latin typeface="Calibri" panose="020F0502020204030204" pitchFamily="34" charset="0"/>
                <a:ea typeface="Calibri" panose="020F0502020204030204" pitchFamily="34" charset="0"/>
                <a:cs typeface="Arial" panose="020B0604020202020204" pitchFamily="34" charset="0"/>
              </a:rPr>
              <a:t>dužan je </a:t>
            </a:r>
            <a:r>
              <a:rPr lang="hr-HR" b="1" kern="100" dirty="0">
                <a:effectLst/>
                <a:latin typeface="Calibri" panose="020F0502020204030204" pitchFamily="34" charset="0"/>
                <a:ea typeface="Calibri" panose="020F0502020204030204" pitchFamily="34" charset="0"/>
                <a:cs typeface="Arial" panose="020B0604020202020204" pitchFamily="34" charset="0"/>
              </a:rPr>
              <a:t>prije isplate plaće </a:t>
            </a:r>
            <a:r>
              <a:rPr lang="hr-HR" u="sng" kern="100" dirty="0">
                <a:effectLst/>
                <a:latin typeface="Calibri" panose="020F0502020204030204" pitchFamily="34" charset="0"/>
                <a:ea typeface="Calibri" panose="020F0502020204030204" pitchFamily="34" charset="0"/>
                <a:cs typeface="Arial" panose="020B0604020202020204" pitchFamily="34" charset="0"/>
              </a:rPr>
              <a:t>svakom poslodavcu </a:t>
            </a:r>
            <a:r>
              <a:rPr lang="hr-HR" kern="100" dirty="0">
                <a:effectLst/>
                <a:latin typeface="Calibri" panose="020F0502020204030204" pitchFamily="34" charset="0"/>
                <a:ea typeface="Calibri" panose="020F0502020204030204" pitchFamily="34" charset="0"/>
                <a:cs typeface="Arial" panose="020B0604020202020204" pitchFamily="34" charset="0"/>
              </a:rPr>
              <a:t>dostaviti izjavu o svoti plaće na koju za dane radnog odnosa u rujnu ima pravo kod svakog od poslodavaca</a:t>
            </a:r>
          </a:p>
          <a:p>
            <a:pPr marL="0" indent="0">
              <a:buNone/>
            </a:pPr>
            <a:endParaRPr lang="hr-HR" dirty="0"/>
          </a:p>
        </p:txBody>
      </p:sp>
    </p:spTree>
    <p:extLst>
      <p:ext uri="{BB962C8B-B14F-4D97-AF65-F5344CB8AC3E}">
        <p14:creationId xmlns:p14="http://schemas.microsoft.com/office/powerpoint/2010/main" val="138677277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5CFC1-53F6-04D6-12AA-6F0E3D65AF5D}"/>
              </a:ext>
            </a:extLst>
          </p:cNvPr>
          <p:cNvSpPr>
            <a:spLocks noGrp="1"/>
          </p:cNvSpPr>
          <p:nvPr>
            <p:ph type="title"/>
          </p:nvPr>
        </p:nvSpPr>
        <p:spPr/>
        <p:txBody>
          <a:bodyPr>
            <a:normAutofit/>
          </a:bodyPr>
          <a:lstStyle/>
          <a:p>
            <a:pPr algn="ctr"/>
            <a:r>
              <a:rPr lang="hr-HR" dirty="0"/>
              <a:t>Obveza doprinosa za radnike</a:t>
            </a:r>
          </a:p>
        </p:txBody>
      </p:sp>
      <p:graphicFrame>
        <p:nvGraphicFramePr>
          <p:cNvPr id="7" name="Content Placeholder 6">
            <a:extLst>
              <a:ext uri="{FF2B5EF4-FFF2-40B4-BE49-F238E27FC236}">
                <a16:creationId xmlns:a16="http://schemas.microsoft.com/office/drawing/2014/main" id="{D7DB546D-BE95-9DB8-32E0-28E92B9510D0}"/>
              </a:ext>
            </a:extLst>
          </p:cNvPr>
          <p:cNvGraphicFramePr>
            <a:graphicFrameLocks noGrp="1"/>
          </p:cNvGraphicFramePr>
          <p:nvPr>
            <p:ph idx="1"/>
            <p:extLst>
              <p:ext uri="{D42A27DB-BD31-4B8C-83A1-F6EECF244321}">
                <p14:modId xmlns:p14="http://schemas.microsoft.com/office/powerpoint/2010/main" val="1563658176"/>
              </p:ext>
            </p:extLst>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647784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BF502-33B7-BE1A-7DE3-EA7DDAEEDF5A}"/>
              </a:ext>
            </a:extLst>
          </p:cNvPr>
          <p:cNvSpPr>
            <a:spLocks noGrp="1"/>
          </p:cNvSpPr>
          <p:nvPr>
            <p:ph type="title"/>
          </p:nvPr>
        </p:nvSpPr>
        <p:spPr/>
        <p:txBody>
          <a:bodyPr>
            <a:normAutofit/>
          </a:bodyPr>
          <a:lstStyle/>
          <a:p>
            <a:r>
              <a:rPr lang="hr-HR" dirty="0"/>
              <a:t>Primjer 5. – nastavak</a:t>
            </a:r>
          </a:p>
        </p:txBody>
      </p:sp>
      <p:sp>
        <p:nvSpPr>
          <p:cNvPr id="3" name="Content Placeholder 2">
            <a:extLst>
              <a:ext uri="{FF2B5EF4-FFF2-40B4-BE49-F238E27FC236}">
                <a16:creationId xmlns:a16="http://schemas.microsoft.com/office/drawing/2014/main" id="{3CCC82F4-A890-56EF-63E4-B9722CDAD5FC}"/>
              </a:ext>
            </a:extLst>
          </p:cNvPr>
          <p:cNvSpPr>
            <a:spLocks noGrp="1"/>
          </p:cNvSpPr>
          <p:nvPr>
            <p:ph idx="1"/>
          </p:nvPr>
        </p:nvSpPr>
        <p:spPr/>
        <p:txBody>
          <a:bodyPr>
            <a:normAutofit fontScale="92500" lnSpcReduction="10000"/>
          </a:bodyPr>
          <a:lstStyle/>
          <a:p>
            <a:r>
              <a:rPr lang="hr-HR" dirty="0"/>
              <a:t> izjave su dostavljene svakom poslodavcu</a:t>
            </a:r>
          </a:p>
          <a:p>
            <a:pPr marL="0" indent="0">
              <a:buNone/>
            </a:pPr>
            <a:r>
              <a:rPr lang="hr-HR" dirty="0"/>
              <a:t>IZRAČUN:</a:t>
            </a:r>
          </a:p>
          <a:p>
            <a:pPr indent="0" algn="just">
              <a:lnSpc>
                <a:spcPct val="115000"/>
              </a:lnSpc>
              <a:spcAft>
                <a:spcPts val="800"/>
              </a:spcAft>
              <a:buNone/>
            </a:pPr>
            <a:r>
              <a:rPr lang="hr-HR" kern="100" dirty="0">
                <a:effectLst/>
                <a:latin typeface="Calibri" panose="020F0502020204030204" pitchFamily="34" charset="0"/>
                <a:ea typeface="Calibri" panose="020F0502020204030204" pitchFamily="34" charset="0"/>
                <a:cs typeface="Arial" panose="020B0604020202020204" pitchFamily="34" charset="0"/>
              </a:rPr>
              <a:t>Ukupno umanjenje osnovice  iznosi:</a:t>
            </a:r>
          </a:p>
          <a:p>
            <a:pPr indent="0" algn="just">
              <a:lnSpc>
                <a:spcPct val="115000"/>
              </a:lnSpc>
              <a:spcAft>
                <a:spcPts val="800"/>
              </a:spcAft>
              <a:buNone/>
            </a:pPr>
            <a:r>
              <a:rPr lang="hr-HR" kern="100" dirty="0">
                <a:effectLst/>
                <a:latin typeface="Calibri" panose="020F0502020204030204" pitchFamily="34" charset="0"/>
                <a:ea typeface="Calibri" panose="020F0502020204030204" pitchFamily="34" charset="0"/>
                <a:cs typeface="Arial" panose="020B0604020202020204" pitchFamily="34" charset="0"/>
              </a:rPr>
              <a:t> 0,5 x ( 1.300,00 – 1.050,00) = 0,5 x 250,00 = 125,00 eura</a:t>
            </a:r>
          </a:p>
          <a:p>
            <a:pPr indent="0" algn="just">
              <a:lnSpc>
                <a:spcPct val="115000"/>
              </a:lnSpc>
              <a:spcAft>
                <a:spcPts val="800"/>
              </a:spcAft>
              <a:buNone/>
            </a:pPr>
            <a:r>
              <a:rPr lang="hr-HR" b="1" kern="100" dirty="0">
                <a:effectLst/>
                <a:latin typeface="Calibri" panose="020F0502020204030204" pitchFamily="34" charset="0"/>
                <a:ea typeface="Calibri" panose="020F0502020204030204" pitchFamily="34" charset="0"/>
                <a:cs typeface="Arial" panose="020B0604020202020204" pitchFamily="34" charset="0"/>
              </a:rPr>
              <a:t>Poslodavac A izračunava:</a:t>
            </a:r>
          </a:p>
          <a:p>
            <a:pPr marL="536575" lvl="0" indent="-274638" algn="just">
              <a:lnSpc>
                <a:spcPct val="115000"/>
              </a:lnSpc>
              <a:buFont typeface="Calibri" panose="020F0502020204030204" pitchFamily="34" charset="0"/>
              <a:buChar char="-"/>
            </a:pPr>
            <a:r>
              <a:rPr lang="hr-HR" kern="100" dirty="0">
                <a:effectLst/>
                <a:latin typeface="Calibri" panose="020F0502020204030204" pitchFamily="34" charset="0"/>
                <a:ea typeface="Calibri" panose="020F0502020204030204" pitchFamily="34" charset="0"/>
                <a:cs typeface="Arial" panose="020B0604020202020204" pitchFamily="34" charset="0"/>
              </a:rPr>
              <a:t>učešće u mjesečnoj plaći: (450,00 : 1.050,00) x 100 = 42,86 %</a:t>
            </a:r>
          </a:p>
          <a:p>
            <a:pPr marL="536575" lvl="0" indent="-274638" algn="just">
              <a:lnSpc>
                <a:spcPct val="115000"/>
              </a:lnSpc>
              <a:spcAft>
                <a:spcPts val="800"/>
              </a:spcAft>
              <a:buFont typeface="Calibri" panose="020F0502020204030204" pitchFamily="34" charset="0"/>
              <a:buChar char="-"/>
            </a:pPr>
            <a:r>
              <a:rPr lang="hr-HR" kern="100" dirty="0">
                <a:effectLst/>
                <a:latin typeface="Calibri" panose="020F0502020204030204" pitchFamily="34" charset="0"/>
                <a:ea typeface="Calibri" panose="020F0502020204030204" pitchFamily="34" charset="0"/>
                <a:cs typeface="Arial" panose="020B0604020202020204" pitchFamily="34" charset="0"/>
              </a:rPr>
              <a:t>učešće u umanjenju: 42,86 % od 125,00 eura = </a:t>
            </a:r>
            <a:r>
              <a:rPr lang="hr-HR" b="1" kern="100" dirty="0">
                <a:effectLst/>
                <a:latin typeface="Calibri" panose="020F0502020204030204" pitchFamily="34" charset="0"/>
                <a:ea typeface="Calibri" panose="020F0502020204030204" pitchFamily="34" charset="0"/>
                <a:cs typeface="Arial" panose="020B0604020202020204" pitchFamily="34" charset="0"/>
              </a:rPr>
              <a:t>53,58 </a:t>
            </a:r>
            <a:r>
              <a:rPr lang="hr-HR" kern="100" dirty="0">
                <a:effectLst/>
                <a:latin typeface="Calibri" panose="020F0502020204030204" pitchFamily="34" charset="0"/>
                <a:ea typeface="Calibri" panose="020F0502020204030204" pitchFamily="34" charset="0"/>
                <a:cs typeface="Arial" panose="020B0604020202020204" pitchFamily="34" charset="0"/>
              </a:rPr>
              <a:t>eura</a:t>
            </a:r>
          </a:p>
          <a:p>
            <a:pPr indent="0" algn="just">
              <a:lnSpc>
                <a:spcPct val="115000"/>
              </a:lnSpc>
              <a:spcAft>
                <a:spcPts val="800"/>
              </a:spcAft>
              <a:buNone/>
            </a:pPr>
            <a:r>
              <a:rPr lang="hr-HR" b="1" kern="100" dirty="0">
                <a:effectLst/>
                <a:latin typeface="Calibri" panose="020F0502020204030204" pitchFamily="34" charset="0"/>
                <a:ea typeface="Calibri" panose="020F0502020204030204" pitchFamily="34" charset="0"/>
                <a:cs typeface="Arial" panose="020B0604020202020204" pitchFamily="34" charset="0"/>
              </a:rPr>
              <a:t>Poslodavac B izračunava:</a:t>
            </a:r>
          </a:p>
          <a:p>
            <a:pPr marL="742950" lvl="1" indent="-285750" algn="just">
              <a:lnSpc>
                <a:spcPct val="115000"/>
              </a:lnSpc>
              <a:buFont typeface="Calibri" panose="020F0502020204030204" pitchFamily="34" charset="0"/>
              <a:buChar char="-"/>
            </a:pPr>
            <a:r>
              <a:rPr lang="hr-HR" sz="2400" kern="100" dirty="0">
                <a:effectLst/>
                <a:latin typeface="Calibri" panose="020F0502020204030204" pitchFamily="34" charset="0"/>
                <a:ea typeface="Calibri" panose="020F0502020204030204" pitchFamily="34" charset="0"/>
                <a:cs typeface="Arial" panose="020B0604020202020204" pitchFamily="34" charset="0"/>
              </a:rPr>
              <a:t>učešće u mjesečnoj plaći: (600,00 : 1.0500,00) x 100 = 57,14 %</a:t>
            </a:r>
          </a:p>
          <a:p>
            <a:pPr marL="742950" lvl="1" indent="-285750" algn="just">
              <a:lnSpc>
                <a:spcPct val="115000"/>
              </a:lnSpc>
              <a:spcAft>
                <a:spcPts val="800"/>
              </a:spcAft>
              <a:buFont typeface="Calibri" panose="020F0502020204030204" pitchFamily="34" charset="0"/>
              <a:buChar char="-"/>
            </a:pPr>
            <a:r>
              <a:rPr lang="hr-HR" sz="2400" kern="100" dirty="0">
                <a:effectLst/>
                <a:latin typeface="Calibri" panose="020F0502020204030204" pitchFamily="34" charset="0"/>
                <a:ea typeface="Calibri" panose="020F0502020204030204" pitchFamily="34" charset="0"/>
                <a:cs typeface="Arial" panose="020B0604020202020204" pitchFamily="34" charset="0"/>
              </a:rPr>
              <a:t>učešće u umanjenju: 57,14 % od 125,00 eura = </a:t>
            </a:r>
            <a:r>
              <a:rPr lang="hr-HR" sz="2400" b="1" kern="100" dirty="0">
                <a:effectLst/>
                <a:latin typeface="Calibri" panose="020F0502020204030204" pitchFamily="34" charset="0"/>
                <a:ea typeface="Calibri" panose="020F0502020204030204" pitchFamily="34" charset="0"/>
                <a:cs typeface="Arial" panose="020B0604020202020204" pitchFamily="34" charset="0"/>
              </a:rPr>
              <a:t>71,43</a:t>
            </a:r>
            <a:r>
              <a:rPr lang="hr-HR" sz="2400" kern="100" dirty="0">
                <a:effectLst/>
                <a:latin typeface="Calibri" panose="020F0502020204030204" pitchFamily="34" charset="0"/>
                <a:ea typeface="Calibri" panose="020F0502020204030204" pitchFamily="34" charset="0"/>
                <a:cs typeface="Arial" panose="020B0604020202020204" pitchFamily="34" charset="0"/>
              </a:rPr>
              <a:t> eura</a:t>
            </a:r>
          </a:p>
          <a:p>
            <a:pPr marL="0" indent="0">
              <a:buNone/>
            </a:pPr>
            <a:endParaRPr lang="hr-HR" dirty="0"/>
          </a:p>
        </p:txBody>
      </p:sp>
    </p:spTree>
    <p:extLst>
      <p:ext uri="{BB962C8B-B14F-4D97-AF65-F5344CB8AC3E}">
        <p14:creationId xmlns:p14="http://schemas.microsoft.com/office/powerpoint/2010/main" val="148288523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6C836-FF18-40E5-6EF9-C49886E8D796}"/>
              </a:ext>
            </a:extLst>
          </p:cNvPr>
          <p:cNvSpPr>
            <a:spLocks noGrp="1"/>
          </p:cNvSpPr>
          <p:nvPr>
            <p:ph type="title"/>
          </p:nvPr>
        </p:nvSpPr>
        <p:spPr>
          <a:xfrm>
            <a:off x="457200" y="332656"/>
            <a:ext cx="8229600" cy="720080"/>
          </a:xfrm>
        </p:spPr>
        <p:txBody>
          <a:bodyPr>
            <a:normAutofit/>
          </a:bodyPr>
          <a:lstStyle/>
          <a:p>
            <a:r>
              <a:rPr lang="hr-HR" dirty="0"/>
              <a:t>Primjer 5. - nastavak</a:t>
            </a:r>
          </a:p>
        </p:txBody>
      </p:sp>
      <p:graphicFrame>
        <p:nvGraphicFramePr>
          <p:cNvPr id="4" name="Content Placeholder 3">
            <a:extLst>
              <a:ext uri="{FF2B5EF4-FFF2-40B4-BE49-F238E27FC236}">
                <a16:creationId xmlns:a16="http://schemas.microsoft.com/office/drawing/2014/main" id="{45EA932C-302E-CB06-455D-C2587F1F9C88}"/>
              </a:ext>
            </a:extLst>
          </p:cNvPr>
          <p:cNvGraphicFramePr>
            <a:graphicFrameLocks noGrp="1"/>
          </p:cNvGraphicFramePr>
          <p:nvPr>
            <p:ph idx="1"/>
            <p:extLst>
              <p:ext uri="{D42A27DB-BD31-4B8C-83A1-F6EECF244321}">
                <p14:modId xmlns:p14="http://schemas.microsoft.com/office/powerpoint/2010/main" val="535171190"/>
              </p:ext>
            </p:extLst>
          </p:nvPr>
        </p:nvGraphicFramePr>
        <p:xfrm>
          <a:off x="457200" y="908721"/>
          <a:ext cx="8435281" cy="5400601"/>
        </p:xfrm>
        <a:graphic>
          <a:graphicData uri="http://schemas.openxmlformats.org/drawingml/2006/table">
            <a:tbl>
              <a:tblPr firstRow="1" bandRow="1">
                <a:tableStyleId>{5940675A-B579-460E-94D1-54222C63F5DA}</a:tableStyleId>
              </a:tblPr>
              <a:tblGrid>
                <a:gridCol w="5194920">
                  <a:extLst>
                    <a:ext uri="{9D8B030D-6E8A-4147-A177-3AD203B41FA5}">
                      <a16:colId xmlns:a16="http://schemas.microsoft.com/office/drawing/2014/main" val="872826860"/>
                    </a:ext>
                  </a:extLst>
                </a:gridCol>
                <a:gridCol w="1679797">
                  <a:extLst>
                    <a:ext uri="{9D8B030D-6E8A-4147-A177-3AD203B41FA5}">
                      <a16:colId xmlns:a16="http://schemas.microsoft.com/office/drawing/2014/main" val="859090917"/>
                    </a:ext>
                  </a:extLst>
                </a:gridCol>
                <a:gridCol w="1560564">
                  <a:extLst>
                    <a:ext uri="{9D8B030D-6E8A-4147-A177-3AD203B41FA5}">
                      <a16:colId xmlns:a16="http://schemas.microsoft.com/office/drawing/2014/main" val="3365724646"/>
                    </a:ext>
                  </a:extLst>
                </a:gridCol>
              </a:tblGrid>
              <a:tr h="457967">
                <a:tc>
                  <a:txBody>
                    <a:bodyPr/>
                    <a:lstStyle/>
                    <a:p>
                      <a:pPr indent="270510" algn="ctr">
                        <a:lnSpc>
                          <a:spcPct val="115000"/>
                        </a:lnSpc>
                        <a:spcAft>
                          <a:spcPts val="800"/>
                        </a:spcAft>
                      </a:pPr>
                      <a:r>
                        <a:rPr lang="hr-HR" sz="1800" b="1" i="1" kern="100" dirty="0">
                          <a:effectLst/>
                          <a:latin typeface="Calibri" panose="020F0502020204030204" pitchFamily="34" charset="0"/>
                          <a:ea typeface="Calibri" panose="020F0502020204030204" pitchFamily="34" charset="0"/>
                          <a:cs typeface="Arial" panose="020B0604020202020204" pitchFamily="34" charset="0"/>
                        </a:rPr>
                        <a:t>Opis</a:t>
                      </a:r>
                      <a:endParaRPr lang="hr-HR"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pPr>
                      <a:r>
                        <a:rPr lang="hr-HR" sz="1800" b="1" i="1" kern="100">
                          <a:effectLst/>
                          <a:latin typeface="Calibri" panose="020F0502020204030204" pitchFamily="34" charset="0"/>
                          <a:ea typeface="Calibri" panose="020F0502020204030204" pitchFamily="34" charset="0"/>
                          <a:cs typeface="Arial" panose="020B0604020202020204" pitchFamily="34" charset="0"/>
                        </a:rPr>
                        <a:t>Poslodavac A</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just">
                        <a:lnSpc>
                          <a:spcPct val="115000"/>
                        </a:lnSpc>
                        <a:spcAft>
                          <a:spcPts val="800"/>
                        </a:spcAft>
                      </a:pPr>
                      <a:r>
                        <a:rPr lang="hr-HR" sz="1800" b="1" i="1" kern="100">
                          <a:effectLst/>
                          <a:latin typeface="Calibri" panose="020F0502020204030204" pitchFamily="34" charset="0"/>
                          <a:ea typeface="Calibri" panose="020F0502020204030204" pitchFamily="34" charset="0"/>
                          <a:cs typeface="Arial" panose="020B0604020202020204" pitchFamily="34" charset="0"/>
                        </a:rPr>
                        <a:t>Poslodavac B</a:t>
                      </a:r>
                      <a:endParaRPr lang="hr-HR"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91078382"/>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Bruto plaća za dio mjeseca</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450,00</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600,00</a:t>
                      </a:r>
                    </a:p>
                  </a:txBody>
                  <a:tcPr marL="68580" marR="68580" marT="0" marB="0"/>
                </a:tc>
                <a:extLst>
                  <a:ext uri="{0D108BD9-81ED-4DB2-BD59-A6C34878D82A}">
                    <a16:rowId xmlns:a16="http://schemas.microsoft.com/office/drawing/2014/main" val="3581348368"/>
                  </a:ext>
                </a:extLst>
              </a:tr>
              <a:tr h="578955">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Umanjenje osnovice za obračun doprinosa za mio I.</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53,58</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71,43</a:t>
                      </a:r>
                    </a:p>
                  </a:txBody>
                  <a:tcPr marL="68580" marR="68580" marT="0" marB="0"/>
                </a:tc>
                <a:extLst>
                  <a:ext uri="{0D108BD9-81ED-4DB2-BD59-A6C34878D82A}">
                    <a16:rowId xmlns:a16="http://schemas.microsoft.com/office/drawing/2014/main" val="3515816339"/>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Osnovica za doprinos iz plaće za mio I. stup </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396,42</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528,57</a:t>
                      </a:r>
                    </a:p>
                  </a:txBody>
                  <a:tcPr marL="68580" marR="68580" marT="0" marB="0"/>
                </a:tc>
                <a:extLst>
                  <a:ext uri="{0D108BD9-81ED-4DB2-BD59-A6C34878D82A}">
                    <a16:rowId xmlns:a16="http://schemas.microsoft.com/office/drawing/2014/main" val="2175825278"/>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Iznos doprinosa za mio I. stup – 15% </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59,46</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79,29</a:t>
                      </a:r>
                    </a:p>
                  </a:txBody>
                  <a:tcPr marL="68580" marR="68580" marT="0" marB="0"/>
                </a:tc>
                <a:extLst>
                  <a:ext uri="{0D108BD9-81ED-4DB2-BD59-A6C34878D82A}">
                    <a16:rowId xmlns:a16="http://schemas.microsoft.com/office/drawing/2014/main" val="2245069570"/>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Osnovica za doprinos iz plaće za mio II. stup </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450,00</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600,00</a:t>
                      </a:r>
                    </a:p>
                  </a:txBody>
                  <a:tcPr marL="68580" marR="68580" marT="0" marB="0"/>
                </a:tc>
                <a:extLst>
                  <a:ext uri="{0D108BD9-81ED-4DB2-BD59-A6C34878D82A}">
                    <a16:rowId xmlns:a16="http://schemas.microsoft.com/office/drawing/2014/main" val="2444168803"/>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Iznos doprinosa za mio II. stup – 5% </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22,50</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30,00</a:t>
                      </a:r>
                    </a:p>
                  </a:txBody>
                  <a:tcPr marL="68580" marR="68580" marT="0" marB="0"/>
                </a:tc>
                <a:extLst>
                  <a:ext uri="{0D108BD9-81ED-4DB2-BD59-A6C34878D82A}">
                    <a16:rowId xmlns:a16="http://schemas.microsoft.com/office/drawing/2014/main" val="2528339619"/>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Ukupno doprinosi za mirovinsko osiguranje</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81,96</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109,29</a:t>
                      </a:r>
                    </a:p>
                  </a:txBody>
                  <a:tcPr marL="68580" marR="68580" marT="0" marB="0"/>
                </a:tc>
                <a:extLst>
                  <a:ext uri="{0D108BD9-81ED-4DB2-BD59-A6C34878D82A}">
                    <a16:rowId xmlns:a16="http://schemas.microsoft.com/office/drawing/2014/main" val="954160582"/>
                  </a:ext>
                </a:extLst>
              </a:tr>
              <a:tr h="457967">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Dohodak </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368,04</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490,71</a:t>
                      </a:r>
                    </a:p>
                  </a:txBody>
                  <a:tcPr marL="68580" marR="68580" marT="0" marB="0"/>
                </a:tc>
                <a:extLst>
                  <a:ext uri="{0D108BD9-81ED-4DB2-BD59-A6C34878D82A}">
                    <a16:rowId xmlns:a16="http://schemas.microsoft.com/office/drawing/2014/main" val="487658946"/>
                  </a:ext>
                </a:extLst>
              </a:tr>
              <a:tr h="578955">
                <a:tc>
                  <a:txBody>
                    <a:bodyPr/>
                    <a:lstStyle/>
                    <a:p>
                      <a:pPr indent="270510" algn="just">
                        <a:lnSpc>
                          <a:spcPct val="115000"/>
                        </a:lnSpc>
                        <a:spcAft>
                          <a:spcPts val="800"/>
                        </a:spcAft>
                      </a:pPr>
                      <a:r>
                        <a:rPr lang="hr-HR" sz="1800" kern="100" dirty="0">
                          <a:effectLst/>
                          <a:latin typeface="Calibri" panose="020F0502020204030204" pitchFamily="34" charset="0"/>
                          <a:ea typeface="Calibri" panose="020F0502020204030204" pitchFamily="34" charset="0"/>
                          <a:cs typeface="Arial" panose="020B0604020202020204" pitchFamily="34" charset="0"/>
                        </a:rPr>
                        <a:t>Osnovica za doprinos na plaću za zdrav. osiguranje</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450,00</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600,00</a:t>
                      </a:r>
                    </a:p>
                  </a:txBody>
                  <a:tcPr marL="68580" marR="68580" marT="0" marB="0"/>
                </a:tc>
                <a:extLst>
                  <a:ext uri="{0D108BD9-81ED-4DB2-BD59-A6C34878D82A}">
                    <a16:rowId xmlns:a16="http://schemas.microsoft.com/office/drawing/2014/main" val="3364636402"/>
                  </a:ext>
                </a:extLst>
              </a:tr>
              <a:tr h="578955">
                <a:tc>
                  <a:txBody>
                    <a:bodyPr/>
                    <a:lstStyle/>
                    <a:p>
                      <a:pPr indent="270510" algn="just">
                        <a:lnSpc>
                          <a:spcPct val="115000"/>
                        </a:lnSpc>
                        <a:spcAft>
                          <a:spcPts val="800"/>
                        </a:spcAft>
                      </a:pPr>
                      <a:r>
                        <a:rPr lang="hr-HR" sz="1800" kern="100" dirty="0">
                          <a:effectLst/>
                          <a:latin typeface="Calibri" panose="020F0502020204030204" pitchFamily="34" charset="0"/>
                          <a:ea typeface="Calibri" panose="020F0502020204030204" pitchFamily="34" charset="0"/>
                          <a:cs typeface="Arial" panose="020B0604020202020204" pitchFamily="34" charset="0"/>
                        </a:rPr>
                        <a:t>Iznos doprinosa za zdravstveno osiguranje – 16,5%</a:t>
                      </a:r>
                    </a:p>
                  </a:txBody>
                  <a:tcPr marL="68580" marR="68580" marT="0" marB="0"/>
                </a:tc>
                <a:tc>
                  <a:txBody>
                    <a:bodyPr/>
                    <a:lstStyle/>
                    <a:p>
                      <a:pPr indent="270510" algn="just">
                        <a:lnSpc>
                          <a:spcPct val="115000"/>
                        </a:lnSpc>
                        <a:spcAft>
                          <a:spcPts val="800"/>
                        </a:spcAft>
                      </a:pPr>
                      <a:r>
                        <a:rPr lang="hr-HR" sz="1800" kern="100">
                          <a:effectLst/>
                          <a:latin typeface="Calibri" panose="020F0502020204030204" pitchFamily="34" charset="0"/>
                          <a:ea typeface="Calibri" panose="020F0502020204030204" pitchFamily="34" charset="0"/>
                          <a:cs typeface="Arial" panose="020B0604020202020204" pitchFamily="34" charset="0"/>
                        </a:rPr>
                        <a:t>74,25</a:t>
                      </a:r>
                    </a:p>
                  </a:txBody>
                  <a:tcPr marL="68580" marR="68580" marT="0" marB="0"/>
                </a:tc>
                <a:tc>
                  <a:txBody>
                    <a:bodyPr/>
                    <a:lstStyle/>
                    <a:p>
                      <a:pPr indent="270510" algn="just">
                        <a:lnSpc>
                          <a:spcPct val="115000"/>
                        </a:lnSpc>
                        <a:spcAft>
                          <a:spcPts val="800"/>
                        </a:spcAft>
                      </a:pPr>
                      <a:r>
                        <a:rPr lang="hr-HR" sz="1800" kern="100" dirty="0">
                          <a:effectLst/>
                          <a:latin typeface="Calibri" panose="020F0502020204030204" pitchFamily="34" charset="0"/>
                          <a:ea typeface="Calibri" panose="020F0502020204030204" pitchFamily="34" charset="0"/>
                          <a:cs typeface="Arial" panose="020B0604020202020204" pitchFamily="34" charset="0"/>
                        </a:rPr>
                        <a:t>99,00</a:t>
                      </a:r>
                    </a:p>
                  </a:txBody>
                  <a:tcPr marL="68580" marR="68580" marT="0" marB="0"/>
                </a:tc>
                <a:extLst>
                  <a:ext uri="{0D108BD9-81ED-4DB2-BD59-A6C34878D82A}">
                    <a16:rowId xmlns:a16="http://schemas.microsoft.com/office/drawing/2014/main" val="3912954129"/>
                  </a:ext>
                </a:extLst>
              </a:tr>
            </a:tbl>
          </a:graphicData>
        </a:graphic>
      </p:graphicFrame>
    </p:spTree>
    <p:extLst>
      <p:ext uri="{BB962C8B-B14F-4D97-AF65-F5344CB8AC3E}">
        <p14:creationId xmlns:p14="http://schemas.microsoft.com/office/powerpoint/2010/main" val="63172154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B145-8F85-2701-7CB2-2DBBC2846360}"/>
              </a:ext>
            </a:extLst>
          </p:cNvPr>
          <p:cNvSpPr>
            <a:spLocks noGrp="1"/>
          </p:cNvSpPr>
          <p:nvPr>
            <p:ph type="title"/>
          </p:nvPr>
        </p:nvSpPr>
        <p:spPr/>
        <p:txBody>
          <a:bodyPr>
            <a:normAutofit fontScale="90000"/>
          </a:bodyPr>
          <a:lstStyle/>
          <a:p>
            <a:pPr algn="ctr"/>
            <a:r>
              <a:rPr lang="hr-HR" dirty="0"/>
              <a:t>REKAPITULACIJA: Isprave na temelju kojih poslodavac umanjuje osnovicu</a:t>
            </a:r>
          </a:p>
        </p:txBody>
      </p:sp>
      <p:graphicFrame>
        <p:nvGraphicFramePr>
          <p:cNvPr id="5" name="Content Placeholder 4">
            <a:extLst>
              <a:ext uri="{FF2B5EF4-FFF2-40B4-BE49-F238E27FC236}">
                <a16:creationId xmlns:a16="http://schemas.microsoft.com/office/drawing/2014/main" id="{166B3D8F-D736-3840-7099-B85BBF2A5D78}"/>
              </a:ext>
            </a:extLst>
          </p:cNvPr>
          <p:cNvGraphicFramePr>
            <a:graphicFrameLocks noGrp="1"/>
          </p:cNvGraphicFramePr>
          <p:nvPr>
            <p:ph idx="1"/>
            <p:extLst>
              <p:ext uri="{D42A27DB-BD31-4B8C-83A1-F6EECF244321}">
                <p14:modId xmlns:p14="http://schemas.microsoft.com/office/powerpoint/2010/main" val="2048842375"/>
              </p:ext>
            </p:extLst>
          </p:nvPr>
        </p:nvGraphicFramePr>
        <p:xfrm>
          <a:off x="457200" y="1772816"/>
          <a:ext cx="8229600" cy="4320480"/>
        </p:xfrm>
        <a:graphic>
          <a:graphicData uri="http://schemas.openxmlformats.org/drawingml/2006/table">
            <a:tbl>
              <a:tblPr firstRow="1" bandRow="1">
                <a:tableStyleId>{5940675A-B579-460E-94D1-54222C63F5DA}</a:tableStyleId>
              </a:tblPr>
              <a:tblGrid>
                <a:gridCol w="2530624">
                  <a:extLst>
                    <a:ext uri="{9D8B030D-6E8A-4147-A177-3AD203B41FA5}">
                      <a16:colId xmlns:a16="http://schemas.microsoft.com/office/drawing/2014/main" val="3519864562"/>
                    </a:ext>
                  </a:extLst>
                </a:gridCol>
                <a:gridCol w="3168352">
                  <a:extLst>
                    <a:ext uri="{9D8B030D-6E8A-4147-A177-3AD203B41FA5}">
                      <a16:colId xmlns:a16="http://schemas.microsoft.com/office/drawing/2014/main" val="1845775"/>
                    </a:ext>
                  </a:extLst>
                </a:gridCol>
                <a:gridCol w="2530624">
                  <a:extLst>
                    <a:ext uri="{9D8B030D-6E8A-4147-A177-3AD203B41FA5}">
                      <a16:colId xmlns:a16="http://schemas.microsoft.com/office/drawing/2014/main" val="4054380301"/>
                    </a:ext>
                  </a:extLst>
                </a:gridCol>
              </a:tblGrid>
              <a:tr h="1231050">
                <a:tc>
                  <a:txBody>
                    <a:bodyPr/>
                    <a:lstStyle/>
                    <a:p>
                      <a:pPr algn="ctr"/>
                      <a:r>
                        <a:rPr lang="hr-HR" b="1" dirty="0"/>
                        <a:t>Radni odnos kod jednog poslodavca</a:t>
                      </a:r>
                    </a:p>
                  </a:txBody>
                  <a:tcPr anchor="ctr"/>
                </a:tc>
                <a:tc>
                  <a:txBody>
                    <a:bodyPr/>
                    <a:lstStyle/>
                    <a:p>
                      <a:pPr algn="ctr"/>
                      <a:r>
                        <a:rPr lang="hr-HR" b="1" dirty="0"/>
                        <a:t>Prestanak radnog odnosa ili zaposlenje u toku mjeseca</a:t>
                      </a:r>
                    </a:p>
                  </a:txBody>
                  <a:tcPr anchor="ctr"/>
                </a:tc>
                <a:tc>
                  <a:txBody>
                    <a:bodyPr/>
                    <a:lstStyle/>
                    <a:p>
                      <a:pPr algn="ctr"/>
                      <a:r>
                        <a:rPr lang="hr-HR" b="1" dirty="0"/>
                        <a:t>Radni odnos istovremeno kod dva ili više poslodavaca u određenom mjesecu</a:t>
                      </a:r>
                    </a:p>
                  </a:txBody>
                  <a:tcPr anchor="ctr"/>
                </a:tc>
                <a:extLst>
                  <a:ext uri="{0D108BD9-81ED-4DB2-BD59-A6C34878D82A}">
                    <a16:rowId xmlns:a16="http://schemas.microsoft.com/office/drawing/2014/main" val="2465089881"/>
                  </a:ext>
                </a:extLst>
              </a:tr>
              <a:tr h="1006115">
                <a:tc rowSpan="2">
                  <a:txBody>
                    <a:bodyPr/>
                    <a:lstStyle/>
                    <a:p>
                      <a:pPr marL="285750" indent="-285750">
                        <a:buFont typeface="Arial" panose="020B0604020202020204" pitchFamily="34" charset="0"/>
                        <a:buChar char="•"/>
                      </a:pPr>
                      <a:r>
                        <a:rPr lang="hr-HR" dirty="0"/>
                        <a:t>Obračun plaće</a:t>
                      </a:r>
                    </a:p>
                  </a:txBody>
                  <a:tcPr/>
                </a:tc>
                <a:tc>
                  <a:txBody>
                    <a:bodyPr/>
                    <a:lstStyle/>
                    <a:p>
                      <a:pPr marL="0" indent="0" algn="ctr">
                        <a:buFont typeface="Arial" panose="020B0604020202020204" pitchFamily="34" charset="0"/>
                        <a:buNone/>
                      </a:pPr>
                      <a:r>
                        <a:rPr lang="hr-HR" dirty="0"/>
                        <a:t>a) Rad kod jednog poslodavca</a:t>
                      </a:r>
                    </a:p>
                    <a:p>
                      <a:pPr marL="285750" indent="-285750" algn="l">
                        <a:buFont typeface="Arial" panose="020B0604020202020204" pitchFamily="34" charset="0"/>
                        <a:buChar char="•"/>
                      </a:pPr>
                      <a:r>
                        <a:rPr lang="hr-HR" dirty="0"/>
                        <a:t>Obračun plaće za dio mjeseca</a:t>
                      </a:r>
                    </a:p>
                  </a:txBody>
                  <a:tcPr/>
                </a:tc>
                <a:tc rowSpan="2">
                  <a:txBody>
                    <a:bodyPr/>
                    <a:lstStyle/>
                    <a:p>
                      <a:pPr marL="285750" indent="-285750">
                        <a:buFont typeface="Arial" panose="020B0604020202020204" pitchFamily="34" charset="0"/>
                        <a:buChar char="•"/>
                      </a:pPr>
                      <a:r>
                        <a:rPr lang="hr-HR" b="1" dirty="0"/>
                        <a:t>Izjava radnika </a:t>
                      </a:r>
                      <a:r>
                        <a:rPr lang="hr-HR" dirty="0"/>
                        <a:t>– dužan ju je dostaviti svim poslodavcima; svaki poslodavac koristi razmjerno umanjenje</a:t>
                      </a:r>
                    </a:p>
                    <a:p>
                      <a:pPr marL="285750" indent="-285750">
                        <a:buFont typeface="Arial" panose="020B0604020202020204" pitchFamily="34" charset="0"/>
                        <a:buChar char="•"/>
                      </a:pPr>
                      <a:r>
                        <a:rPr lang="hr-HR" b="1" dirty="0"/>
                        <a:t>Podaci Porezne uprave </a:t>
                      </a:r>
                      <a:r>
                        <a:rPr lang="hr-HR" dirty="0"/>
                        <a:t>o pravu na umanjenje koje objavi</a:t>
                      </a:r>
                    </a:p>
                  </a:txBody>
                  <a:tcPr/>
                </a:tc>
                <a:extLst>
                  <a:ext uri="{0D108BD9-81ED-4DB2-BD59-A6C34878D82A}">
                    <a16:rowId xmlns:a16="http://schemas.microsoft.com/office/drawing/2014/main" val="4002784341"/>
                  </a:ext>
                </a:extLst>
              </a:tr>
              <a:tr h="2083315">
                <a:tc vMerge="1">
                  <a:txBody>
                    <a:bodyPr/>
                    <a:lstStyle/>
                    <a:p>
                      <a:endParaRPr lang="hr-HR"/>
                    </a:p>
                  </a:txBody>
                  <a:tcPr/>
                </a:tc>
                <a:tc>
                  <a:txBody>
                    <a:bodyPr/>
                    <a:lstStyle/>
                    <a:p>
                      <a:pPr marL="0" indent="0" algn="ctr">
                        <a:buFont typeface="Arial" panose="020B0604020202020204" pitchFamily="34" charset="0"/>
                        <a:buNone/>
                      </a:pPr>
                      <a:r>
                        <a:rPr lang="hr-HR" dirty="0"/>
                        <a:t>b) Rad kod više poslodavaca</a:t>
                      </a:r>
                    </a:p>
                    <a:p>
                      <a:pPr marL="285750" indent="-285750">
                        <a:buFont typeface="Arial" panose="020B0604020202020204" pitchFamily="34" charset="0"/>
                        <a:buChar char="•"/>
                      </a:pPr>
                      <a:r>
                        <a:rPr lang="hr-HR" b="1" dirty="0"/>
                        <a:t>Izjava radnika</a:t>
                      </a:r>
                    </a:p>
                    <a:p>
                      <a:pPr marL="285750" indent="-285750">
                        <a:buFont typeface="Arial" panose="020B0604020202020204" pitchFamily="34" charset="0"/>
                        <a:buChar char="•"/>
                      </a:pPr>
                      <a:r>
                        <a:rPr lang="hr-HR" dirty="0"/>
                        <a:t>Svaki poslodavac koristi umanjenje izračunano na ukupnoj plaći razmjerno učešću plaće koju on isplaćuje u ukupnoj plaći</a:t>
                      </a:r>
                    </a:p>
                  </a:txBody>
                  <a:tcPr/>
                </a:tc>
                <a:tc vMerge="1">
                  <a:txBody>
                    <a:bodyPr/>
                    <a:lstStyle/>
                    <a:p>
                      <a:endParaRPr lang="hr-HR"/>
                    </a:p>
                  </a:txBody>
                  <a:tcPr/>
                </a:tc>
                <a:extLst>
                  <a:ext uri="{0D108BD9-81ED-4DB2-BD59-A6C34878D82A}">
                    <a16:rowId xmlns:a16="http://schemas.microsoft.com/office/drawing/2014/main" val="1320019868"/>
                  </a:ext>
                </a:extLst>
              </a:tr>
            </a:tbl>
          </a:graphicData>
        </a:graphic>
      </p:graphicFrame>
    </p:spTree>
    <p:extLst>
      <p:ext uri="{BB962C8B-B14F-4D97-AF65-F5344CB8AC3E}">
        <p14:creationId xmlns:p14="http://schemas.microsoft.com/office/powerpoint/2010/main" val="351387714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4F46-10AB-E8DD-5A92-2C37FAB30C06}"/>
              </a:ext>
            </a:extLst>
          </p:cNvPr>
          <p:cNvSpPr>
            <a:spLocks noGrp="1"/>
          </p:cNvSpPr>
          <p:nvPr>
            <p:ph type="title"/>
          </p:nvPr>
        </p:nvSpPr>
        <p:spPr>
          <a:xfrm>
            <a:off x="457200" y="533400"/>
            <a:ext cx="8229600" cy="1455440"/>
          </a:xfrm>
        </p:spPr>
        <p:txBody>
          <a:bodyPr>
            <a:normAutofit/>
          </a:bodyPr>
          <a:lstStyle/>
          <a:p>
            <a:pPr algn="ctr"/>
            <a:r>
              <a:rPr lang="hr-HR" dirty="0"/>
              <a:t>REKAPITULACIJA: Od kojih radnika poslodavac pribavlja izjave?</a:t>
            </a:r>
          </a:p>
        </p:txBody>
      </p:sp>
      <p:sp>
        <p:nvSpPr>
          <p:cNvPr id="3" name="Content Placeholder 2">
            <a:extLst>
              <a:ext uri="{FF2B5EF4-FFF2-40B4-BE49-F238E27FC236}">
                <a16:creationId xmlns:a16="http://schemas.microsoft.com/office/drawing/2014/main" id="{80E08721-0566-25D2-EA3E-2CF0767D6360}"/>
              </a:ext>
            </a:extLst>
          </p:cNvPr>
          <p:cNvSpPr>
            <a:spLocks noGrp="1"/>
          </p:cNvSpPr>
          <p:nvPr>
            <p:ph idx="1"/>
          </p:nvPr>
        </p:nvSpPr>
        <p:spPr>
          <a:xfrm>
            <a:off x="457200" y="2132856"/>
            <a:ext cx="8229600" cy="4344144"/>
          </a:xfrm>
        </p:spPr>
        <p:txBody>
          <a:bodyPr>
            <a:normAutofit fontScale="92500"/>
          </a:bodyPr>
          <a:lstStyle/>
          <a:p>
            <a:r>
              <a:rPr lang="hr-HR" dirty="0"/>
              <a:t>Od radnika koji je u toku istog mjeseca </a:t>
            </a:r>
            <a:r>
              <a:rPr lang="hr-HR" b="1" dirty="0"/>
              <a:t>promijenio poslodavca </a:t>
            </a:r>
          </a:p>
          <a:p>
            <a:pPr marL="449263" indent="354013">
              <a:buFont typeface="Wingdings" panose="05000000000000000000" pitchFamily="2" charset="2"/>
              <a:buChar char="Ø"/>
            </a:pPr>
            <a:r>
              <a:rPr lang="hr-HR" dirty="0"/>
              <a:t>ako mu je ukupna mjesečna plaća manja od 1.300,00 eura</a:t>
            </a:r>
          </a:p>
          <a:p>
            <a:pPr marL="449263" indent="0">
              <a:buNone/>
            </a:pPr>
            <a:endParaRPr lang="hr-HR" dirty="0"/>
          </a:p>
          <a:p>
            <a:pPr marL="706438" indent="-169863">
              <a:tabLst>
                <a:tab pos="4035425" algn="l"/>
                <a:tab pos="4659313" algn="l"/>
                <a:tab pos="5021263" algn="l"/>
                <a:tab pos="6545263" algn="l"/>
                <a:tab pos="6719888" algn="l"/>
                <a:tab pos="6908800" algn="l"/>
                <a:tab pos="6996113" algn="l"/>
              </a:tabLst>
            </a:pPr>
            <a:r>
              <a:rPr lang="hr-HR" dirty="0"/>
              <a:t>Od radnika zaposlenog s </a:t>
            </a:r>
            <a:r>
              <a:rPr lang="hr-HR" b="1" dirty="0"/>
              <a:t>nepunim radnim vremenom </a:t>
            </a:r>
            <a:r>
              <a:rPr lang="hr-HR" dirty="0"/>
              <a:t>kod dva ili više poslodavaca</a:t>
            </a:r>
          </a:p>
          <a:p>
            <a:pPr marL="706438" indent="-169863" defTabSz="606425">
              <a:tabLst>
                <a:tab pos="4035425" algn="l"/>
                <a:tab pos="4659313" algn="l"/>
                <a:tab pos="5021263" algn="l"/>
                <a:tab pos="6545263" algn="l"/>
                <a:tab pos="6719888" algn="l"/>
                <a:tab pos="6908800" algn="l"/>
                <a:tab pos="6996113" algn="l"/>
              </a:tabLst>
            </a:pPr>
            <a:r>
              <a:rPr lang="hr-HR" dirty="0"/>
              <a:t>Od radnika koji uz matičnog poslodavca radi u </a:t>
            </a:r>
            <a:r>
              <a:rPr lang="hr-HR" b="1" dirty="0"/>
              <a:t>dodatnom radu</a:t>
            </a:r>
          </a:p>
          <a:p>
            <a:pPr marL="1349375" indent="-449263" defTabSz="606425">
              <a:buFont typeface="Wingdings" panose="05000000000000000000" pitchFamily="2" charset="2"/>
              <a:buChar char="Ø"/>
              <a:tabLst>
                <a:tab pos="4035425" algn="l"/>
                <a:tab pos="4659313" algn="l"/>
                <a:tab pos="5021263" algn="l"/>
                <a:tab pos="6545263" algn="l"/>
                <a:tab pos="6719888" algn="l"/>
                <a:tab pos="6908800" algn="l"/>
                <a:tab pos="6996113" algn="l"/>
              </a:tabLst>
            </a:pPr>
            <a:r>
              <a:rPr lang="hr-HR" dirty="0"/>
              <a:t>ako se radnik nije izjasnio da neće dostavljati izjavu, te uz uvjet da je ukupna mjesečna plaća radnika manja od 1.300,00 eura</a:t>
            </a:r>
          </a:p>
          <a:p>
            <a:pPr marL="1349375" indent="-449263" defTabSz="606425">
              <a:buFont typeface="Wingdings" panose="05000000000000000000" pitchFamily="2" charset="2"/>
              <a:buChar char="Ø"/>
              <a:tabLst>
                <a:tab pos="4035425" algn="l"/>
                <a:tab pos="4659313" algn="l"/>
                <a:tab pos="5021263" algn="l"/>
                <a:tab pos="6545263" algn="l"/>
                <a:tab pos="6719888" algn="l"/>
                <a:tab pos="6908800" algn="l"/>
                <a:tab pos="6996113" algn="l"/>
              </a:tabLst>
            </a:pPr>
            <a:r>
              <a:rPr lang="hr-HR" dirty="0"/>
              <a:t>ako nema izjave – poslodavac koristi podatke o umanjenju osnovice koje za svaki mjesec objavljuje Porezna uprava</a:t>
            </a:r>
          </a:p>
        </p:txBody>
      </p:sp>
      <p:sp>
        <p:nvSpPr>
          <p:cNvPr id="4" name="Arrow: Curved Right 3">
            <a:extLst>
              <a:ext uri="{FF2B5EF4-FFF2-40B4-BE49-F238E27FC236}">
                <a16:creationId xmlns:a16="http://schemas.microsoft.com/office/drawing/2014/main" id="{D8A4AB96-99B7-076F-ADB8-378E71ED5A36}"/>
              </a:ext>
            </a:extLst>
          </p:cNvPr>
          <p:cNvSpPr/>
          <p:nvPr/>
        </p:nvSpPr>
        <p:spPr>
          <a:xfrm>
            <a:off x="683568" y="3476836"/>
            <a:ext cx="360040" cy="1656184"/>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341786975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AF69E-3097-9733-105E-70BBD224C07A}"/>
              </a:ext>
            </a:extLst>
          </p:cNvPr>
          <p:cNvSpPr>
            <a:spLocks noGrp="1"/>
          </p:cNvSpPr>
          <p:nvPr>
            <p:ph type="title"/>
          </p:nvPr>
        </p:nvSpPr>
        <p:spPr>
          <a:xfrm>
            <a:off x="457200" y="533400"/>
            <a:ext cx="8229600" cy="1527448"/>
          </a:xfrm>
        </p:spPr>
        <p:txBody>
          <a:bodyPr>
            <a:normAutofit fontScale="90000"/>
          </a:bodyPr>
          <a:lstStyle/>
          <a:p>
            <a:pPr algn="ctr"/>
            <a:r>
              <a:rPr lang="hr-HR" dirty="0"/>
              <a:t>REKAPITULACIJA: Kada poslodavac koristi podatke PU o pravu radnika na umanjenje osnovice?</a:t>
            </a:r>
          </a:p>
        </p:txBody>
      </p:sp>
      <p:sp>
        <p:nvSpPr>
          <p:cNvPr id="3" name="Content Placeholder 2">
            <a:extLst>
              <a:ext uri="{FF2B5EF4-FFF2-40B4-BE49-F238E27FC236}">
                <a16:creationId xmlns:a16="http://schemas.microsoft.com/office/drawing/2014/main" id="{20DD7EDC-3099-1A25-92BB-17FA5EED61B9}"/>
              </a:ext>
            </a:extLst>
          </p:cNvPr>
          <p:cNvSpPr>
            <a:spLocks noGrp="1"/>
          </p:cNvSpPr>
          <p:nvPr>
            <p:ph idx="1"/>
          </p:nvPr>
        </p:nvSpPr>
        <p:spPr>
          <a:xfrm>
            <a:off x="457200" y="2204864"/>
            <a:ext cx="8229600" cy="4272136"/>
          </a:xfrm>
        </p:spPr>
        <p:txBody>
          <a:bodyPr/>
          <a:lstStyle/>
          <a:p>
            <a:r>
              <a:rPr lang="hr-HR" dirty="0"/>
              <a:t>Za radnike zaposlene s nepunim radnim vremenom kod dva ili više poslodavaca i za radnike koji uz matičnog poslodavca rade u dodatnom radu</a:t>
            </a:r>
          </a:p>
          <a:p>
            <a:pPr marL="711200" indent="-347663">
              <a:buFont typeface="Wingdings" panose="05000000000000000000" pitchFamily="2" charset="2"/>
              <a:buChar char="Ø"/>
            </a:pPr>
            <a:r>
              <a:rPr lang="hr-HR" dirty="0"/>
              <a:t>ako nisu dostavili izjavu ili se izjasnili da neće dostavljati izjave, uz uvjet da im je</a:t>
            </a:r>
          </a:p>
          <a:p>
            <a:pPr marL="711200" indent="-347663">
              <a:buFont typeface="Wingdings" panose="05000000000000000000" pitchFamily="2" charset="2"/>
              <a:buChar char="Ø"/>
            </a:pPr>
            <a:r>
              <a:rPr lang="hr-HR" dirty="0"/>
              <a:t>ukupna mjesečna plaća manja od 1.300,00 eura</a:t>
            </a:r>
          </a:p>
        </p:txBody>
      </p:sp>
    </p:spTree>
    <p:extLst>
      <p:ext uri="{BB962C8B-B14F-4D97-AF65-F5344CB8AC3E}">
        <p14:creationId xmlns:p14="http://schemas.microsoft.com/office/powerpoint/2010/main" val="276845619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A16A0-7E11-2665-3427-6159FFDAFF52}"/>
              </a:ext>
            </a:extLst>
          </p:cNvPr>
          <p:cNvSpPr>
            <a:spLocks noGrp="1"/>
          </p:cNvSpPr>
          <p:nvPr>
            <p:ph type="title"/>
          </p:nvPr>
        </p:nvSpPr>
        <p:spPr>
          <a:xfrm>
            <a:off x="457200" y="533400"/>
            <a:ext cx="8229600" cy="1527448"/>
          </a:xfrm>
        </p:spPr>
        <p:txBody>
          <a:bodyPr>
            <a:normAutofit fontScale="90000"/>
          </a:bodyPr>
          <a:lstStyle/>
          <a:p>
            <a:pPr algn="ctr"/>
            <a:br>
              <a:rPr lang="hr-HR" kern="100" dirty="0">
                <a:latin typeface="Calibri" panose="020F0502020204030204" pitchFamily="34" charset="0"/>
                <a:ea typeface="Calibri" panose="020F0502020204030204" pitchFamily="34" charset="0"/>
                <a:cs typeface="Arial" panose="020B0604020202020204" pitchFamily="34" charset="0"/>
              </a:rPr>
            </a:br>
            <a:r>
              <a:rPr lang="hr-HR" kern="100" dirty="0">
                <a:latin typeface="Calibri" panose="020F0502020204030204" pitchFamily="34" charset="0"/>
                <a:ea typeface="Calibri" panose="020F0502020204030204" pitchFamily="34" charset="0"/>
                <a:cs typeface="Arial" panose="020B0604020202020204" pitchFamily="34" charset="0"/>
              </a:rPr>
              <a:t>Ako </a:t>
            </a:r>
            <a:r>
              <a:rPr lang="hr-HR" dirty="0">
                <a:effectLst/>
                <a:latin typeface="Calibri" panose="020F0502020204030204" pitchFamily="34" charset="0"/>
                <a:ea typeface="Calibri" panose="020F0502020204030204" pitchFamily="34" charset="0"/>
                <a:cs typeface="Arial" panose="020B0604020202020204" pitchFamily="34" charset="0"/>
              </a:rPr>
              <a:t>radnik ne dostavi izjavu ili se izjasnio da je neće dostavljati</a:t>
            </a:r>
            <a:br>
              <a:rPr lang="hr-HR" kern="100" dirty="0">
                <a:effectLst/>
                <a:latin typeface="Calibri" panose="020F0502020204030204" pitchFamily="34" charset="0"/>
                <a:ea typeface="Calibri" panose="020F0502020204030204" pitchFamily="34" charset="0"/>
                <a:cs typeface="Arial" panose="020B0604020202020204" pitchFamily="34" charset="0"/>
              </a:rPr>
            </a:br>
            <a:endParaRPr lang="hr-HR" dirty="0"/>
          </a:p>
        </p:txBody>
      </p:sp>
      <p:sp>
        <p:nvSpPr>
          <p:cNvPr id="3" name="Content Placeholder 2">
            <a:extLst>
              <a:ext uri="{FF2B5EF4-FFF2-40B4-BE49-F238E27FC236}">
                <a16:creationId xmlns:a16="http://schemas.microsoft.com/office/drawing/2014/main" id="{861EA30F-BA90-9AEF-42C9-D5F695F56733}"/>
              </a:ext>
            </a:extLst>
          </p:cNvPr>
          <p:cNvSpPr>
            <a:spLocks noGrp="1"/>
          </p:cNvSpPr>
          <p:nvPr>
            <p:ph idx="1"/>
          </p:nvPr>
        </p:nvSpPr>
        <p:spPr>
          <a:xfrm>
            <a:off x="457200" y="2060848"/>
            <a:ext cx="8229600" cy="4416152"/>
          </a:xfrm>
        </p:spPr>
        <p:txBody>
          <a:bodyPr>
            <a:normAutofit/>
          </a:bodyPr>
          <a:lstStyle/>
          <a:p>
            <a:r>
              <a:rPr lang="hr-HR" dirty="0">
                <a:latin typeface="Calibri" panose="020F0502020204030204" pitchFamily="34" charset="0"/>
                <a:ea typeface="Calibri" panose="020F0502020204030204" pitchFamily="34" charset="0"/>
                <a:cs typeface="Arial" panose="020B0604020202020204" pitchFamily="34" charset="0"/>
              </a:rPr>
              <a:t>Razmjerno učešće - </a:t>
            </a:r>
            <a:r>
              <a:rPr lang="hr-HR" b="1" dirty="0">
                <a:latin typeface="Calibri" panose="020F0502020204030204" pitchFamily="34" charset="0"/>
                <a:ea typeface="Calibri" panose="020F0502020204030204" pitchFamily="34" charset="0"/>
                <a:cs typeface="Arial" panose="020B0604020202020204" pitchFamily="34" charset="0"/>
              </a:rPr>
              <a:t>p</a:t>
            </a:r>
            <a:r>
              <a:rPr lang="hr-HR" b="1" dirty="0">
                <a:effectLst/>
                <a:latin typeface="Calibri" panose="020F0502020204030204" pitchFamily="34" charset="0"/>
                <a:ea typeface="Calibri" panose="020F0502020204030204" pitchFamily="34" charset="0"/>
                <a:cs typeface="Arial" panose="020B0604020202020204" pitchFamily="34" charset="0"/>
              </a:rPr>
              <a:t>rema podacima Porezne uprave </a:t>
            </a:r>
            <a:r>
              <a:rPr lang="hr-HR" dirty="0">
                <a:effectLst/>
                <a:latin typeface="Calibri" panose="020F0502020204030204" pitchFamily="34" charset="0"/>
                <a:ea typeface="Calibri" panose="020F0502020204030204" pitchFamily="34" charset="0"/>
                <a:cs typeface="Arial" panose="020B0604020202020204" pitchFamily="34" charset="0"/>
              </a:rPr>
              <a:t>o pravu na umanjenje osnovice za obračun doprinosa za mirovinsko osiguranje prema podacima za prethodni mjesec </a:t>
            </a:r>
          </a:p>
          <a:p>
            <a:r>
              <a:rPr lang="hr-HR" dirty="0">
                <a:latin typeface="Calibri" panose="020F0502020204030204" pitchFamily="34" charset="0"/>
                <a:ea typeface="Calibri" panose="020F0502020204030204" pitchFamily="34" charset="0"/>
                <a:cs typeface="Arial" panose="020B0604020202020204" pitchFamily="34" charset="0"/>
              </a:rPr>
              <a:t>A</a:t>
            </a:r>
            <a:r>
              <a:rPr lang="hr-HR" dirty="0">
                <a:effectLst/>
                <a:latin typeface="Calibri" panose="020F0502020204030204" pitchFamily="34" charset="0"/>
                <a:ea typeface="Calibri" panose="020F0502020204030204" pitchFamily="34" charset="0"/>
                <a:cs typeface="Arial" panose="020B0604020202020204" pitchFamily="34" charset="0"/>
              </a:rPr>
              <a:t>ko umanjenje primjenjuju na temelju podataka Porezne uprave, tako moraju postupati </a:t>
            </a:r>
            <a:r>
              <a:rPr lang="hr-HR" b="1" dirty="0">
                <a:effectLst/>
                <a:latin typeface="Calibri" panose="020F0502020204030204" pitchFamily="34" charset="0"/>
                <a:ea typeface="Calibri" panose="020F0502020204030204" pitchFamily="34" charset="0"/>
                <a:cs typeface="Arial" panose="020B0604020202020204" pitchFamily="34" charset="0"/>
              </a:rPr>
              <a:t>najmanje dva mjeseca uzastopno</a:t>
            </a:r>
            <a:r>
              <a:rPr lang="hr-HR" dirty="0">
                <a:effectLst/>
                <a:latin typeface="Calibri" panose="020F0502020204030204" pitchFamily="34" charset="0"/>
                <a:ea typeface="Calibri" panose="020F0502020204030204" pitchFamily="34" charset="0"/>
                <a:cs typeface="Arial" panose="020B0604020202020204" pitchFamily="34" charset="0"/>
              </a:rPr>
              <a:t>, osim u slučaju prestanka radnog odnosa</a:t>
            </a:r>
          </a:p>
          <a:p>
            <a:r>
              <a:rPr lang="hr-HR" dirty="0">
                <a:latin typeface="Calibri" panose="020F0502020204030204" pitchFamily="34" charset="0"/>
                <a:cs typeface="Arial" panose="020B0604020202020204" pitchFamily="34" charset="0"/>
              </a:rPr>
              <a:t>Porezna uprave podatke o pravu na umanjenje objavljivati drugog radnog dana u mjesecu – npr.</a:t>
            </a:r>
          </a:p>
          <a:p>
            <a:pPr marL="700087" indent="-342900">
              <a:buFont typeface="Wingdings" panose="05000000000000000000" pitchFamily="2" charset="2"/>
              <a:buChar char="Ø"/>
            </a:pPr>
            <a:r>
              <a:rPr lang="hr-HR" dirty="0">
                <a:latin typeface="Calibri" panose="020F0502020204030204" pitchFamily="34" charset="0"/>
                <a:cs typeface="Arial" panose="020B0604020202020204" pitchFamily="34" charset="0"/>
              </a:rPr>
              <a:t>do 3. listopada 2024. na temelju podataka o plaći za kolovoz, koje će poslodavci koristiti pri isplati plaće za rujan</a:t>
            </a:r>
          </a:p>
          <a:p>
            <a:endParaRPr lang="hr-HR" dirty="0"/>
          </a:p>
        </p:txBody>
      </p:sp>
    </p:spTree>
    <p:extLst>
      <p:ext uri="{BB962C8B-B14F-4D97-AF65-F5344CB8AC3E}">
        <p14:creationId xmlns:p14="http://schemas.microsoft.com/office/powerpoint/2010/main" val="54487871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F2944-B6E6-398A-7C8B-C181D79E64E2}"/>
              </a:ext>
            </a:extLst>
          </p:cNvPr>
          <p:cNvSpPr>
            <a:spLocks noGrp="1"/>
          </p:cNvSpPr>
          <p:nvPr>
            <p:ph type="title"/>
          </p:nvPr>
        </p:nvSpPr>
        <p:spPr>
          <a:xfrm>
            <a:off x="457200" y="533400"/>
            <a:ext cx="8229600" cy="1167408"/>
          </a:xfrm>
        </p:spPr>
        <p:txBody>
          <a:bodyPr>
            <a:normAutofit fontScale="90000"/>
          </a:bodyPr>
          <a:lstStyle/>
          <a:p>
            <a:pPr algn="ctr"/>
            <a:br>
              <a:rPr lang="hr-BA" sz="3600" dirty="0">
                <a:effectLst/>
                <a:latin typeface="Calibri" panose="020F0502020204030204" pitchFamily="34" charset="0"/>
                <a:ea typeface="Times New Roman" panose="02020603050405020304" pitchFamily="18" charset="0"/>
              </a:rPr>
            </a:br>
            <a:r>
              <a:rPr lang="hr-BA" dirty="0">
                <a:effectLst/>
                <a:latin typeface="Calibri" panose="020F0502020204030204" pitchFamily="34" charset="0"/>
                <a:ea typeface="Times New Roman" panose="02020603050405020304" pitchFamily="18" charset="0"/>
              </a:rPr>
              <a:t>Utjecaj umanjenja osnovice na prava u mirovinskom osiguranju</a:t>
            </a:r>
            <a:br>
              <a:rPr lang="hr-HR" sz="1800" dirty="0">
                <a:effectLst/>
                <a:latin typeface="Times New Roman" panose="02020603050405020304" pitchFamily="18" charset="0"/>
                <a:ea typeface="Times New Roman" panose="02020603050405020304" pitchFamily="18" charset="0"/>
              </a:rPr>
            </a:br>
            <a:endParaRPr lang="hr-HR" dirty="0"/>
          </a:p>
        </p:txBody>
      </p:sp>
      <p:sp>
        <p:nvSpPr>
          <p:cNvPr id="3" name="Content Placeholder 2">
            <a:extLst>
              <a:ext uri="{FF2B5EF4-FFF2-40B4-BE49-F238E27FC236}">
                <a16:creationId xmlns:a16="http://schemas.microsoft.com/office/drawing/2014/main" id="{A9CB0E34-11B0-FFDF-3C22-86636FF30AEF}"/>
              </a:ext>
            </a:extLst>
          </p:cNvPr>
          <p:cNvSpPr>
            <a:spLocks noGrp="1"/>
          </p:cNvSpPr>
          <p:nvPr>
            <p:ph idx="1"/>
          </p:nvPr>
        </p:nvSpPr>
        <p:spPr>
          <a:xfrm>
            <a:off x="457200" y="1916832"/>
            <a:ext cx="8229600" cy="4560168"/>
          </a:xfrm>
        </p:spPr>
        <p:txBody>
          <a:bodyPr>
            <a:normAutofit/>
          </a:bodyPr>
          <a:lstStyle/>
          <a:p>
            <a:r>
              <a:rPr lang="hr-BA" kern="0" dirty="0">
                <a:effectLst/>
                <a:latin typeface="Calibri" panose="020F0502020204030204" pitchFamily="34" charset="0"/>
                <a:ea typeface="Times New Roman" panose="02020603050405020304" pitchFamily="18" charset="0"/>
              </a:rPr>
              <a:t>Nema utjecaja</a:t>
            </a:r>
          </a:p>
          <a:p>
            <a:r>
              <a:rPr lang="hr-BA" kern="0" dirty="0">
                <a:effectLst/>
                <a:latin typeface="Calibri" panose="020F0502020204030204" pitchFamily="34" charset="0"/>
                <a:ea typeface="Times New Roman" panose="02020603050405020304" pitchFamily="18" charset="0"/>
              </a:rPr>
              <a:t>Osnovica za ostvarivanje visine mirovine je </a:t>
            </a:r>
            <a:r>
              <a:rPr lang="hr-BA" b="1" kern="0" dirty="0">
                <a:effectLst/>
                <a:latin typeface="Calibri" panose="020F0502020204030204" pitchFamily="34" charset="0"/>
                <a:ea typeface="Times New Roman" panose="02020603050405020304" pitchFamily="18" charset="0"/>
              </a:rPr>
              <a:t>bruto plaća </a:t>
            </a:r>
            <a:r>
              <a:rPr lang="hr-BA" kern="0" dirty="0">
                <a:effectLst/>
                <a:latin typeface="Calibri" panose="020F0502020204030204" pitchFamily="34" charset="0"/>
                <a:ea typeface="Times New Roman" panose="02020603050405020304" pitchFamily="18" charset="0"/>
              </a:rPr>
              <a:t>neovisno o tome što je doprinos  plaćen na iznos manji od bruto plaće</a:t>
            </a:r>
            <a:endParaRPr lang="hr-HR" dirty="0"/>
          </a:p>
        </p:txBody>
      </p:sp>
    </p:spTree>
    <p:extLst>
      <p:ext uri="{BB962C8B-B14F-4D97-AF65-F5344CB8AC3E}">
        <p14:creationId xmlns:p14="http://schemas.microsoft.com/office/powerpoint/2010/main" val="426871170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7D91E-894E-032C-7DA7-6D93AB232378}"/>
              </a:ext>
            </a:extLst>
          </p:cNvPr>
          <p:cNvSpPr>
            <a:spLocks noGrp="1"/>
          </p:cNvSpPr>
          <p:nvPr>
            <p:ph type="title"/>
          </p:nvPr>
        </p:nvSpPr>
        <p:spPr/>
        <p:txBody>
          <a:bodyPr/>
          <a:lstStyle/>
          <a:p>
            <a:endParaRPr lang="hr-HR"/>
          </a:p>
        </p:txBody>
      </p:sp>
      <p:sp>
        <p:nvSpPr>
          <p:cNvPr id="3" name="Content Placeholder 2">
            <a:extLst>
              <a:ext uri="{FF2B5EF4-FFF2-40B4-BE49-F238E27FC236}">
                <a16:creationId xmlns:a16="http://schemas.microsoft.com/office/drawing/2014/main" id="{5C797404-28E3-FCE7-5E09-BE776F0CD04E}"/>
              </a:ext>
            </a:extLst>
          </p:cNvPr>
          <p:cNvSpPr>
            <a:spLocks noGrp="1"/>
          </p:cNvSpPr>
          <p:nvPr>
            <p:ph idx="1"/>
          </p:nvPr>
        </p:nvSpPr>
        <p:spPr/>
        <p:txBody>
          <a:bodyPr>
            <a:normAutofit/>
          </a:bodyPr>
          <a:lstStyle/>
          <a:p>
            <a:pPr marL="0" indent="0" algn="ctr">
              <a:buNone/>
            </a:pPr>
            <a:endParaRPr lang="hr-HR" sz="4400" dirty="0"/>
          </a:p>
          <a:p>
            <a:pPr marL="0" indent="0" algn="ctr">
              <a:buNone/>
            </a:pPr>
            <a:r>
              <a:rPr lang="hr-HR" sz="4400" dirty="0"/>
              <a:t>OLAKŠICA ZA POSLODAVCA</a:t>
            </a:r>
          </a:p>
        </p:txBody>
      </p:sp>
    </p:spTree>
    <p:extLst>
      <p:ext uri="{BB962C8B-B14F-4D97-AF65-F5344CB8AC3E}">
        <p14:creationId xmlns:p14="http://schemas.microsoft.com/office/powerpoint/2010/main" val="103372938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1"/>
            <a:ext cx="8229601" cy="720081"/>
          </a:xfrm>
        </p:spPr>
        <p:txBody>
          <a:bodyPr>
            <a:noAutofit/>
          </a:bodyPr>
          <a:lstStyle/>
          <a:p>
            <a:pPr algn="ctr"/>
            <a:br>
              <a:rPr lang="hr-HR" sz="2800" dirty="0"/>
            </a:br>
            <a:r>
              <a:rPr lang="hr-HR" sz="3600" dirty="0"/>
              <a:t>Oslobođenja od obveze doprinosa koji su obveza poslodavca</a:t>
            </a:r>
            <a:br>
              <a:rPr lang="hr-HR" sz="2800" dirty="0"/>
            </a:br>
            <a:endParaRPr lang="hr-HR"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034412"/>
              </p:ext>
            </p:extLst>
          </p:nvPr>
        </p:nvGraphicFramePr>
        <p:xfrm>
          <a:off x="323528" y="1412777"/>
          <a:ext cx="8640960" cy="5275720"/>
        </p:xfrm>
        <a:graphic>
          <a:graphicData uri="http://schemas.openxmlformats.org/drawingml/2006/table">
            <a:tbl>
              <a:tblPr firstRow="1" bandRow="1">
                <a:tableStyleId>{5940675A-B579-460E-94D1-54222C63F5DA}</a:tableStyleId>
              </a:tblPr>
              <a:tblGrid>
                <a:gridCol w="3261977">
                  <a:extLst>
                    <a:ext uri="{9D8B030D-6E8A-4147-A177-3AD203B41FA5}">
                      <a16:colId xmlns:a16="http://schemas.microsoft.com/office/drawing/2014/main" val="20000"/>
                    </a:ext>
                  </a:extLst>
                </a:gridCol>
                <a:gridCol w="1562559">
                  <a:extLst>
                    <a:ext uri="{9D8B030D-6E8A-4147-A177-3AD203B41FA5}">
                      <a16:colId xmlns:a16="http://schemas.microsoft.com/office/drawing/2014/main" val="20001"/>
                    </a:ext>
                  </a:extLst>
                </a:gridCol>
                <a:gridCol w="2066594">
                  <a:extLst>
                    <a:ext uri="{9D8B030D-6E8A-4147-A177-3AD203B41FA5}">
                      <a16:colId xmlns:a16="http://schemas.microsoft.com/office/drawing/2014/main" val="20002"/>
                    </a:ext>
                  </a:extLst>
                </a:gridCol>
                <a:gridCol w="1749830">
                  <a:extLst>
                    <a:ext uri="{9D8B030D-6E8A-4147-A177-3AD203B41FA5}">
                      <a16:colId xmlns:a16="http://schemas.microsoft.com/office/drawing/2014/main" val="20003"/>
                    </a:ext>
                  </a:extLst>
                </a:gridCol>
              </a:tblGrid>
              <a:tr h="509053">
                <a:tc>
                  <a:txBody>
                    <a:bodyPr/>
                    <a:lstStyle/>
                    <a:p>
                      <a:pPr algn="ctr"/>
                      <a:r>
                        <a:rPr lang="hr-HR" b="1" baseline="0" dirty="0"/>
                        <a:t>Radnik</a:t>
                      </a:r>
                      <a:endParaRPr lang="hr-HR" b="1" dirty="0"/>
                    </a:p>
                  </a:txBody>
                  <a:tcPr/>
                </a:tc>
                <a:tc>
                  <a:txBody>
                    <a:bodyPr/>
                    <a:lstStyle/>
                    <a:p>
                      <a:pPr algn="ctr"/>
                      <a:r>
                        <a:rPr lang="hr-HR" b="1" dirty="0"/>
                        <a:t>Propis</a:t>
                      </a:r>
                    </a:p>
                  </a:txBody>
                  <a:tcPr/>
                </a:tc>
                <a:tc>
                  <a:txBody>
                    <a:bodyPr/>
                    <a:lstStyle/>
                    <a:p>
                      <a:pPr algn="ctr"/>
                      <a:r>
                        <a:rPr lang="hr-HR" b="1" baseline="0" dirty="0"/>
                        <a:t>Ugovorni odnos </a:t>
                      </a:r>
                      <a:endParaRPr lang="hr-H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b="1" dirty="0"/>
                        <a:t>Razdoblje</a:t>
                      </a:r>
                    </a:p>
                  </a:txBody>
                  <a:tcPr/>
                </a:tc>
                <a:extLst>
                  <a:ext uri="{0D108BD9-81ED-4DB2-BD59-A6C34878D82A}">
                    <a16:rowId xmlns:a16="http://schemas.microsoft.com/office/drawing/2014/main" val="10000"/>
                  </a:ext>
                </a:extLst>
              </a:tr>
              <a:tr h="1123914">
                <a:tc>
                  <a:txBody>
                    <a:bodyPr/>
                    <a:lstStyle/>
                    <a:p>
                      <a:r>
                        <a:rPr lang="hr-HR" dirty="0"/>
                        <a:t>Radnik koji se</a:t>
                      </a:r>
                      <a:r>
                        <a:rPr lang="hr-HR" baseline="0" dirty="0"/>
                        <a:t> prvi put zapošljava</a:t>
                      </a:r>
                      <a:endParaRPr lang="hr-HR" dirty="0"/>
                    </a:p>
                    <a:p>
                      <a:r>
                        <a:rPr lang="hr-HR" dirty="0"/>
                        <a:t>Šifra stjecatelja</a:t>
                      </a:r>
                      <a:r>
                        <a:rPr lang="hr-HR" baseline="0" dirty="0"/>
                        <a:t> pod 6.1.: </a:t>
                      </a:r>
                      <a:r>
                        <a:rPr lang="hr-HR" b="1" baseline="0" dirty="0"/>
                        <a:t>0002</a:t>
                      </a:r>
                      <a:endParaRPr lang="hr-HR" b="1" dirty="0"/>
                    </a:p>
                  </a:txBody>
                  <a:tcPr/>
                </a:tc>
                <a:tc>
                  <a:txBody>
                    <a:bodyPr/>
                    <a:lstStyle/>
                    <a:p>
                      <a:r>
                        <a:rPr lang="hr-HR" dirty="0"/>
                        <a:t>Zakon o doprinosima </a:t>
                      </a:r>
                    </a:p>
                  </a:txBody>
                  <a:tcPr/>
                </a:tc>
                <a:tc>
                  <a:txBody>
                    <a:bodyPr/>
                    <a:lstStyle/>
                    <a:p>
                      <a:r>
                        <a:rPr lang="hr-HR" dirty="0"/>
                        <a:t>Radni odnos na određeno ili na neodređeno vrijeme</a:t>
                      </a:r>
                    </a:p>
                  </a:txBody>
                  <a:tcPr/>
                </a:tc>
                <a:tc>
                  <a:txBody>
                    <a:bodyPr/>
                    <a:lstStyle/>
                    <a:p>
                      <a:r>
                        <a:rPr lang="hr-HR" dirty="0"/>
                        <a:t>1 godina</a:t>
                      </a:r>
                    </a:p>
                  </a:txBody>
                  <a:tcPr/>
                </a:tc>
                <a:extLst>
                  <a:ext uri="{0D108BD9-81ED-4DB2-BD59-A6C34878D82A}">
                    <a16:rowId xmlns:a16="http://schemas.microsoft.com/office/drawing/2014/main" val="10001"/>
                  </a:ext>
                </a:extLst>
              </a:tr>
              <a:tr h="895814">
                <a:tc>
                  <a:txBody>
                    <a:bodyPr/>
                    <a:lstStyle/>
                    <a:p>
                      <a:r>
                        <a:rPr lang="hr-HR" dirty="0"/>
                        <a:t>Radnik</a:t>
                      </a:r>
                      <a:r>
                        <a:rPr lang="hr-HR" baseline="0" dirty="0"/>
                        <a:t> mlađi od 30 godina, zaposlen na neodređeno vrijeme</a:t>
                      </a:r>
                    </a:p>
                    <a:p>
                      <a:pPr marL="0" marR="0" indent="0" algn="l" defTabSz="914400" rtl="0" eaLnBrk="1" fontAlgn="auto" latinLnBrk="0" hangingPunct="1">
                        <a:lnSpc>
                          <a:spcPct val="100000"/>
                        </a:lnSpc>
                        <a:spcBef>
                          <a:spcPts val="0"/>
                        </a:spcBef>
                        <a:spcAft>
                          <a:spcPts val="0"/>
                        </a:spcAft>
                        <a:buClrTx/>
                        <a:buSzTx/>
                        <a:buFontTx/>
                        <a:buNone/>
                        <a:tabLst/>
                        <a:defRPr/>
                      </a:pPr>
                      <a:r>
                        <a:rPr lang="hr-HR" dirty="0"/>
                        <a:t>Šifra stjecatelja</a:t>
                      </a:r>
                      <a:r>
                        <a:rPr lang="hr-HR" baseline="0" dirty="0"/>
                        <a:t> pod 6.1.: </a:t>
                      </a:r>
                      <a:r>
                        <a:rPr lang="hr-HR" b="1" baseline="0" dirty="0"/>
                        <a:t>0010</a:t>
                      </a:r>
                      <a:endParaRPr lang="hr-HR"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dirty="0"/>
                        <a:t>Zakon o doprinosima </a:t>
                      </a:r>
                    </a:p>
                  </a:txBody>
                  <a:tcPr/>
                </a:tc>
                <a:tc>
                  <a:txBody>
                    <a:bodyPr/>
                    <a:lstStyle/>
                    <a:p>
                      <a:r>
                        <a:rPr lang="hr-HR" dirty="0"/>
                        <a:t>Radni odnos na neodređeno vrijeme</a:t>
                      </a:r>
                    </a:p>
                  </a:txBody>
                  <a:tcPr/>
                </a:tc>
                <a:tc>
                  <a:txBody>
                    <a:bodyPr/>
                    <a:lstStyle/>
                    <a:p>
                      <a:r>
                        <a:rPr lang="hr-HR" dirty="0"/>
                        <a:t>do</a:t>
                      </a:r>
                      <a:r>
                        <a:rPr lang="hr-HR" baseline="0" dirty="0"/>
                        <a:t> 5 godina </a:t>
                      </a:r>
                      <a:endParaRPr lang="hr-HR" dirty="0"/>
                    </a:p>
                  </a:txBody>
                  <a:tcPr/>
                </a:tc>
                <a:extLst>
                  <a:ext uri="{0D108BD9-81ED-4DB2-BD59-A6C34878D82A}">
                    <a16:rowId xmlns:a16="http://schemas.microsoft.com/office/drawing/2014/main" val="10002"/>
                  </a:ext>
                </a:extLst>
              </a:tr>
              <a:tr h="12005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b="0" dirty="0"/>
                        <a:t>Radnik stariji od 29 godina, dijete </a:t>
                      </a:r>
                      <a:r>
                        <a:rPr lang="hr-HR" dirty="0"/>
                        <a:t>smrtno stradalog ili nestalnog branitelja</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Šifra stjecatelja</a:t>
                      </a:r>
                      <a:r>
                        <a:rPr lang="hr-HR" baseline="0" dirty="0"/>
                        <a:t> pod 6.1.: </a:t>
                      </a:r>
                      <a:r>
                        <a:rPr lang="hr-HR" b="1" baseline="0" dirty="0"/>
                        <a:t>0012</a:t>
                      </a:r>
                      <a:endParaRPr lang="hr-HR" b="1" dirty="0"/>
                    </a:p>
                  </a:txBody>
                  <a:tcPr/>
                </a:tc>
                <a:tc>
                  <a:txBody>
                    <a:bodyPr/>
                    <a:lstStyle/>
                    <a:p>
                      <a:r>
                        <a:rPr lang="hr-HR" dirty="0"/>
                        <a:t>Zakon o hrvatskim braniteljima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Radni odnos  na neodređeno vrijeme</a:t>
                      </a:r>
                    </a:p>
                    <a:p>
                      <a:endParaRPr lang="hr-H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do</a:t>
                      </a:r>
                      <a:r>
                        <a:rPr lang="hr-HR" baseline="0" dirty="0"/>
                        <a:t> 5 godina</a:t>
                      </a:r>
                      <a:endParaRPr lang="hr-HR" dirty="0"/>
                    </a:p>
                  </a:txBody>
                  <a:tcPr/>
                </a:tc>
                <a:extLst>
                  <a:ext uri="{0D108BD9-81ED-4DB2-BD59-A6C34878D82A}">
                    <a16:rowId xmlns:a16="http://schemas.microsoft.com/office/drawing/2014/main" val="75706006"/>
                  </a:ext>
                </a:extLst>
              </a:tr>
              <a:tr h="13832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b="0" dirty="0"/>
                        <a:t>Osoba koja se stručno osposobljava bez zasnivanja radnog odnosa</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Šifra stjecatelja</a:t>
                      </a:r>
                      <a:r>
                        <a:rPr lang="hr-HR" baseline="0" dirty="0"/>
                        <a:t> pod 6.1.: 5</a:t>
                      </a:r>
                      <a:r>
                        <a:rPr lang="hr-HR" b="1" baseline="0" dirty="0"/>
                        <a:t>701</a:t>
                      </a:r>
                      <a:r>
                        <a:rPr lang="hr-HR" baseline="0" dirty="0"/>
                        <a:t> ili </a:t>
                      </a:r>
                      <a:r>
                        <a:rPr lang="hr-HR" b="1" baseline="0" dirty="0"/>
                        <a:t>5702</a:t>
                      </a:r>
                      <a:endParaRPr lang="hr-HR" b="1" dirty="0"/>
                    </a:p>
                  </a:txBody>
                  <a:tcPr/>
                </a:tc>
                <a:tc>
                  <a:txBody>
                    <a:bodyPr/>
                    <a:lstStyle/>
                    <a:p>
                      <a:r>
                        <a:rPr lang="hr-HR" dirty="0"/>
                        <a:t>Zakon o doprinosima</a:t>
                      </a:r>
                    </a:p>
                    <a:p>
                      <a:r>
                        <a:rPr lang="hr-HR" dirty="0"/>
                        <a:t>Zakon o tržištu rada</a:t>
                      </a:r>
                    </a:p>
                  </a:txBody>
                  <a:tcPr/>
                </a:tc>
                <a:tc>
                  <a:txBody>
                    <a:bodyPr/>
                    <a:lstStyle/>
                    <a:p>
                      <a:r>
                        <a:rPr lang="hr-HR" dirty="0"/>
                        <a:t>Ugovor o stručnom osposobljavanju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1 godina ili</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2 godine</a:t>
                      </a:r>
                    </a:p>
                  </a:txBody>
                  <a:tcPr/>
                </a:tc>
                <a:extLst>
                  <a:ext uri="{0D108BD9-81ED-4DB2-BD59-A6C34878D82A}">
                    <a16:rowId xmlns:a16="http://schemas.microsoft.com/office/drawing/2014/main" val="2345101793"/>
                  </a:ext>
                </a:extLst>
              </a:tr>
            </a:tbl>
          </a:graphicData>
        </a:graphic>
      </p:graphicFrame>
    </p:spTree>
    <p:extLst>
      <p:ext uri="{BB962C8B-B14F-4D97-AF65-F5344CB8AC3E}">
        <p14:creationId xmlns:p14="http://schemas.microsoft.com/office/powerpoint/2010/main" val="375341323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FC4AF-896B-5D6F-DB3C-17C6D9BD0D59}"/>
              </a:ext>
            </a:extLst>
          </p:cNvPr>
          <p:cNvSpPr>
            <a:spLocks noGrp="1"/>
          </p:cNvSpPr>
          <p:nvPr>
            <p:ph type="title"/>
          </p:nvPr>
        </p:nvSpPr>
        <p:spPr/>
        <p:txBody>
          <a:bodyPr>
            <a:normAutofit fontScale="90000"/>
          </a:bodyPr>
          <a:lstStyle/>
          <a:p>
            <a:pPr algn="ctr"/>
            <a:r>
              <a:rPr lang="hr-HR" dirty="0"/>
              <a:t>Radnik koji se prvi put zapošljava – uvjeti za korištenje oslobođenja </a:t>
            </a:r>
          </a:p>
        </p:txBody>
      </p:sp>
      <p:sp>
        <p:nvSpPr>
          <p:cNvPr id="3" name="Content Placeholder 2">
            <a:extLst>
              <a:ext uri="{FF2B5EF4-FFF2-40B4-BE49-F238E27FC236}">
                <a16:creationId xmlns:a16="http://schemas.microsoft.com/office/drawing/2014/main" id="{1E1E2B3F-B1AA-E26B-ECC5-7EBB72D5A803}"/>
              </a:ext>
            </a:extLst>
          </p:cNvPr>
          <p:cNvSpPr>
            <a:spLocks noGrp="1"/>
          </p:cNvSpPr>
          <p:nvPr>
            <p:ph idx="1"/>
          </p:nvPr>
        </p:nvSpPr>
        <p:spPr>
          <a:xfrm>
            <a:off x="323528" y="1600200"/>
            <a:ext cx="8568952" cy="4876800"/>
          </a:xfrm>
        </p:spPr>
        <p:txBody>
          <a:bodyPr>
            <a:normAutofit fontScale="92500"/>
          </a:bodyPr>
          <a:lstStyle/>
          <a:p>
            <a:pPr>
              <a:lnSpc>
                <a:spcPct val="120000"/>
              </a:lnSpc>
              <a:defRPr/>
            </a:pPr>
            <a:r>
              <a:rPr lang="hr-HR" sz="2400" dirty="0"/>
              <a:t>Poslodavac koji zaposli radnika kojemu je to </a:t>
            </a:r>
            <a:r>
              <a:rPr lang="hr-HR" sz="2400" b="1" dirty="0"/>
              <a:t>prvo zaposlenje, </a:t>
            </a:r>
            <a:r>
              <a:rPr lang="hr-HR" sz="2400" b="1" dirty="0">
                <a:solidFill>
                  <a:srgbClr val="FF0000"/>
                </a:solidFill>
              </a:rPr>
              <a:t>1 godinu</a:t>
            </a:r>
            <a:r>
              <a:rPr lang="hr-HR" sz="2400" b="1" dirty="0"/>
              <a:t> </a:t>
            </a:r>
            <a:r>
              <a:rPr lang="hr-HR" dirty="0"/>
              <a:t>je</a:t>
            </a:r>
            <a:r>
              <a:rPr lang="hr-HR" sz="2400" dirty="0"/>
              <a:t> oslobođen obveze doprinosa na plaću - 16,5 % doprinosa za zdravstveno osiguranje</a:t>
            </a:r>
          </a:p>
          <a:p>
            <a:pPr>
              <a:lnSpc>
                <a:spcPct val="120000"/>
              </a:lnSpc>
              <a:defRPr/>
            </a:pPr>
            <a:r>
              <a:rPr lang="hr-HR" sz="2400" dirty="0"/>
              <a:t> </a:t>
            </a:r>
            <a:r>
              <a:rPr lang="hr-HR" sz="2400" b="1" dirty="0"/>
              <a:t>UVJET: </a:t>
            </a:r>
            <a:r>
              <a:rPr lang="hr-HR" sz="2400" dirty="0"/>
              <a:t>da osoba nema evidentiran staž po osnovi radnog odnosa ili samostalnog obavljanja djelatnosti </a:t>
            </a:r>
          </a:p>
          <a:p>
            <a:pPr>
              <a:lnSpc>
                <a:spcPct val="120000"/>
              </a:lnSpc>
              <a:defRPr/>
            </a:pPr>
            <a:r>
              <a:rPr lang="hr-HR" sz="2400" dirty="0"/>
              <a:t>NIJE ZAPREKA KORIŠTENJU OSLOBOĐENJA:</a:t>
            </a:r>
          </a:p>
          <a:p>
            <a:pPr marL="1074738" indent="-363538">
              <a:lnSpc>
                <a:spcPct val="120000"/>
              </a:lnSpc>
              <a:buFont typeface="Courier New" panose="02070309020205020404" pitchFamily="49" charset="0"/>
              <a:buChar char="o"/>
              <a:defRPr/>
            </a:pPr>
            <a:r>
              <a:rPr lang="hr-HR" sz="2400" dirty="0"/>
              <a:t>Staž po osnovi roditeljstva </a:t>
            </a:r>
          </a:p>
          <a:p>
            <a:pPr marL="1074738" indent="-363538">
              <a:lnSpc>
                <a:spcPct val="120000"/>
              </a:lnSpc>
              <a:buFont typeface="Courier New" panose="02070309020205020404" pitchFamily="49" charset="0"/>
              <a:buChar char="o"/>
              <a:defRPr/>
            </a:pPr>
            <a:r>
              <a:rPr lang="hr-HR" sz="2400" dirty="0"/>
              <a:t>Staž po osnovi ostvarenih primitaka od drugog dohotka </a:t>
            </a:r>
            <a:r>
              <a:rPr lang="hr-HR" sz="2400" b="1" dirty="0"/>
              <a:t>do osam dana</a:t>
            </a:r>
            <a:r>
              <a:rPr lang="hr-HR" sz="2400" dirty="0"/>
              <a:t> </a:t>
            </a:r>
          </a:p>
          <a:p>
            <a:pPr marL="266700" indent="-177800">
              <a:lnSpc>
                <a:spcPct val="120000"/>
              </a:lnSpc>
              <a:defRPr/>
            </a:pPr>
            <a:r>
              <a:rPr lang="hr-HR" sz="2400" b="1" dirty="0"/>
              <a:t>DOKAZ: </a:t>
            </a:r>
            <a:r>
              <a:rPr lang="hr-HR" sz="2400" dirty="0"/>
              <a:t>ispis službenih podataka od strane HZMO-a (potvrda HZMO-a)</a:t>
            </a:r>
          </a:p>
          <a:p>
            <a:endParaRPr lang="hr-HR" dirty="0"/>
          </a:p>
        </p:txBody>
      </p:sp>
    </p:spTree>
    <p:extLst>
      <p:ext uri="{BB962C8B-B14F-4D97-AF65-F5344CB8AC3E}">
        <p14:creationId xmlns:p14="http://schemas.microsoft.com/office/powerpoint/2010/main" val="165617325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5ABB-F790-453F-6EC0-E12B14DA517E}"/>
              </a:ext>
            </a:extLst>
          </p:cNvPr>
          <p:cNvSpPr>
            <a:spLocks noGrp="1"/>
          </p:cNvSpPr>
          <p:nvPr>
            <p:ph type="title"/>
          </p:nvPr>
        </p:nvSpPr>
        <p:spPr/>
        <p:txBody>
          <a:bodyPr>
            <a:normAutofit fontScale="90000"/>
          </a:bodyPr>
          <a:lstStyle/>
          <a:p>
            <a:pPr algn="ctr"/>
            <a:br>
              <a:rPr lang="hr-HR" dirty="0"/>
            </a:br>
            <a:r>
              <a:rPr lang="hr-HR" dirty="0"/>
              <a:t>Osnovica za obvezu doprinosa za radnike</a:t>
            </a:r>
            <a:br>
              <a:rPr lang="hr-HR" dirty="0"/>
            </a:br>
            <a:endParaRPr lang="hr-HR" dirty="0"/>
          </a:p>
        </p:txBody>
      </p:sp>
      <p:sp>
        <p:nvSpPr>
          <p:cNvPr id="3" name="Content Placeholder 2">
            <a:extLst>
              <a:ext uri="{FF2B5EF4-FFF2-40B4-BE49-F238E27FC236}">
                <a16:creationId xmlns:a16="http://schemas.microsoft.com/office/drawing/2014/main" id="{76C74B7C-896A-1F94-2CD3-F7EFC468A769}"/>
              </a:ext>
            </a:extLst>
          </p:cNvPr>
          <p:cNvSpPr>
            <a:spLocks noGrp="1"/>
          </p:cNvSpPr>
          <p:nvPr>
            <p:ph idx="1"/>
          </p:nvPr>
        </p:nvSpPr>
        <p:spPr/>
        <p:txBody>
          <a:bodyPr>
            <a:normAutofit fontScale="92500"/>
          </a:bodyPr>
          <a:lstStyle/>
          <a:p>
            <a:r>
              <a:rPr lang="hr-HR" dirty="0"/>
              <a:t>PLAĆA – mjerilo za određivanje prava radnika u sustavima socijalnih osiguranja i osnovica za obračun doprinosa, osim ako se ne primjenjuju izuzeća (oslobođenja i olakšice)</a:t>
            </a:r>
          </a:p>
          <a:p>
            <a:r>
              <a:rPr lang="hr-HR" dirty="0"/>
              <a:t>Plaća mora </a:t>
            </a:r>
            <a:r>
              <a:rPr lang="hr-HR" b="0" i="0" dirty="0">
                <a:effectLst/>
                <a:latin typeface="Minion Pro Cond"/>
              </a:rPr>
              <a:t>biti ugovorena, utvrđena ili propisana u brutoiznosu.</a:t>
            </a:r>
          </a:p>
          <a:p>
            <a:r>
              <a:rPr lang="hr-HR" dirty="0">
                <a:latin typeface="Minion Pro Cond"/>
              </a:rPr>
              <a:t>Osnove i mjerila uređuju se:</a:t>
            </a:r>
          </a:p>
          <a:p>
            <a:pPr marL="715963" indent="-273050">
              <a:buFont typeface="Wingdings" panose="05000000000000000000" pitchFamily="2" charset="2"/>
              <a:buChar char="Ø"/>
            </a:pPr>
            <a:r>
              <a:rPr lang="hr-HR" dirty="0">
                <a:latin typeface="Minion Pro Cond"/>
              </a:rPr>
              <a:t>kolektivnim ugovorom </a:t>
            </a:r>
          </a:p>
          <a:p>
            <a:pPr marL="715963" indent="-273050">
              <a:buFont typeface="Wingdings" panose="05000000000000000000" pitchFamily="2" charset="2"/>
              <a:buChar char="Ø"/>
            </a:pPr>
            <a:r>
              <a:rPr lang="hr-HR" dirty="0">
                <a:latin typeface="Minion Pro Cond"/>
              </a:rPr>
              <a:t>pravilnikom o radu</a:t>
            </a:r>
          </a:p>
          <a:p>
            <a:pPr marL="715963" indent="-273050">
              <a:buFont typeface="Wingdings" panose="05000000000000000000" pitchFamily="2" charset="2"/>
              <a:buChar char="Ø"/>
            </a:pPr>
            <a:r>
              <a:rPr lang="hr-HR" dirty="0">
                <a:latin typeface="Minion Pro Cond"/>
              </a:rPr>
              <a:t>ugovorom o radu </a:t>
            </a:r>
          </a:p>
          <a:p>
            <a:pPr marL="1800225" indent="-363538">
              <a:buFont typeface="Wingdings" panose="05000000000000000000" pitchFamily="2" charset="2"/>
              <a:buChar char="Ø"/>
            </a:pPr>
            <a:r>
              <a:rPr lang="hr-HR" dirty="0">
                <a:latin typeface="Minion Pro Cond"/>
              </a:rPr>
              <a:t>najmanje u visini minimalne plaće – u 2024. – 840,00 eura bruto za puno radno vrijeme</a:t>
            </a:r>
          </a:p>
          <a:p>
            <a:pPr marL="180975" indent="-180975"/>
            <a:r>
              <a:rPr lang="hr-HR" dirty="0">
                <a:latin typeface="Minion Pro Cond"/>
              </a:rPr>
              <a:t>Ako nisu određeni tim aktima, radnik ima pravo na primjerenu plaću – određuje je sud prema okolnostima slučaja</a:t>
            </a:r>
          </a:p>
          <a:p>
            <a:pPr marL="0" indent="0">
              <a:buNone/>
            </a:pPr>
            <a:endParaRPr lang="hr-HR" dirty="0"/>
          </a:p>
        </p:txBody>
      </p:sp>
    </p:spTree>
    <p:extLst>
      <p:ext uri="{BB962C8B-B14F-4D97-AF65-F5344CB8AC3E}">
        <p14:creationId xmlns:p14="http://schemas.microsoft.com/office/powerpoint/2010/main" val="25315951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36CE7-CA38-61EC-9DBD-D05E3B6E4C23}"/>
              </a:ext>
            </a:extLst>
          </p:cNvPr>
          <p:cNvSpPr>
            <a:spLocks noGrp="1"/>
          </p:cNvSpPr>
          <p:nvPr>
            <p:ph type="title"/>
          </p:nvPr>
        </p:nvSpPr>
        <p:spPr/>
        <p:txBody>
          <a:bodyPr>
            <a:normAutofit fontScale="90000"/>
          </a:bodyPr>
          <a:lstStyle/>
          <a:p>
            <a:r>
              <a:rPr lang="hr-HR" dirty="0"/>
              <a:t>Mladi radnik – uvjeti za korištenje oslobođenja</a:t>
            </a:r>
          </a:p>
        </p:txBody>
      </p:sp>
      <p:sp>
        <p:nvSpPr>
          <p:cNvPr id="3" name="Content Placeholder 2">
            <a:extLst>
              <a:ext uri="{FF2B5EF4-FFF2-40B4-BE49-F238E27FC236}">
                <a16:creationId xmlns:a16="http://schemas.microsoft.com/office/drawing/2014/main" id="{58DD0654-E426-5D5B-E54D-F61352AA3B12}"/>
              </a:ext>
            </a:extLst>
          </p:cNvPr>
          <p:cNvSpPr>
            <a:spLocks noGrp="1"/>
          </p:cNvSpPr>
          <p:nvPr>
            <p:ph idx="1"/>
          </p:nvPr>
        </p:nvSpPr>
        <p:spPr/>
        <p:txBody>
          <a:bodyPr>
            <a:normAutofit fontScale="92500" lnSpcReduction="10000"/>
          </a:bodyPr>
          <a:lstStyle/>
          <a:p>
            <a:r>
              <a:rPr lang="hr-HR" sz="2400" dirty="0"/>
              <a:t>Za radnike zaposlene na neodređeno vrijeme koji su u trenutku zaposlenja mlađi od 30 godina starosti poslodavac je </a:t>
            </a:r>
            <a:r>
              <a:rPr lang="hr-HR" sz="2400" b="1" dirty="0">
                <a:solidFill>
                  <a:srgbClr val="FF0000"/>
                </a:solidFill>
              </a:rPr>
              <a:t>5 godina </a:t>
            </a:r>
            <a:r>
              <a:rPr lang="hr-HR" sz="2400" b="1" dirty="0"/>
              <a:t>oslobođen plaćanja doprinosa na plaću </a:t>
            </a:r>
            <a:r>
              <a:rPr lang="hr-HR" sz="2400" dirty="0"/>
              <a:t>– 16,5% za zdravstveno osiguranje</a:t>
            </a:r>
          </a:p>
          <a:p>
            <a:r>
              <a:rPr lang="hr-HR" sz="2400" dirty="0"/>
              <a:t>UVJETI – kumulativno:</a:t>
            </a:r>
          </a:p>
          <a:p>
            <a:pPr marL="457200" indent="-457200">
              <a:buClr>
                <a:srgbClr val="FF0000"/>
              </a:buClr>
              <a:buFont typeface="+mj-lt"/>
              <a:buAutoNum type="arabicPeriod"/>
            </a:pPr>
            <a:r>
              <a:rPr lang="vi-VN" sz="2400" dirty="0">
                <a:latin typeface="Calibri" panose="020F0502020204030204" pitchFamily="34" charset="0"/>
                <a:cs typeface="Calibri" panose="020F0502020204030204" pitchFamily="34" charset="0"/>
              </a:rPr>
              <a:t>da je na dan početka radnog odnosa na neodređeno vrijeme radnik mlađi od 30 godina (može imati najviše 29 godina, 11 mjeseci i 29 dana)</a:t>
            </a:r>
            <a:endParaRPr lang="hr-HR" sz="2400" dirty="0">
              <a:latin typeface="Calibri" panose="020F0502020204030204" pitchFamily="34" charset="0"/>
              <a:cs typeface="Calibri" panose="020F0502020204030204" pitchFamily="34" charset="0"/>
            </a:endParaRPr>
          </a:p>
          <a:p>
            <a:pPr marL="457200" indent="-457200">
              <a:buClr>
                <a:srgbClr val="FF0000"/>
              </a:buClr>
              <a:buFont typeface="+mj-lt"/>
              <a:buAutoNum type="arabicPeriod"/>
            </a:pPr>
            <a:r>
              <a:rPr lang="vi-VN" sz="2400" dirty="0">
                <a:latin typeface="Calibri" panose="020F0502020204030204" pitchFamily="34" charset="0"/>
                <a:cs typeface="Calibri" panose="020F0502020204030204" pitchFamily="34" charset="0"/>
              </a:rPr>
              <a:t>da se radnika zapošljava na neodređeno vrijeme, bilo s punim ili nepunim radnim vremenom</a:t>
            </a:r>
            <a:endParaRPr lang="hr-HR" sz="2400" dirty="0">
              <a:latin typeface="Calibri" panose="020F0502020204030204" pitchFamily="34" charset="0"/>
              <a:cs typeface="Calibri" panose="020F0502020204030204" pitchFamily="34" charset="0"/>
            </a:endParaRPr>
          </a:p>
          <a:p>
            <a:pPr marL="457200" indent="-457200">
              <a:buClr>
                <a:srgbClr val="FF0000"/>
              </a:buClr>
              <a:buFont typeface="+mj-lt"/>
              <a:buAutoNum type="arabicPeriod"/>
            </a:pPr>
            <a:r>
              <a:rPr lang="vi-VN" sz="2400" dirty="0">
                <a:latin typeface="Calibri" panose="020F0502020204030204" pitchFamily="34" charset="0"/>
                <a:cs typeface="Calibri" panose="020F0502020204030204" pitchFamily="34" charset="0"/>
              </a:rPr>
              <a:t>da radnik nije kod istog poslodavca ranije bio zaposlen na neodređeno vrijeme (ali nije smetnja ako je bio zaposlen na određeno vrijeme niti ako je kod odnosnog poslodavca bio na stručnom osposobljavanju bez zasnivanja radnog odnosa)</a:t>
            </a:r>
            <a:endParaRPr lang="hr-HR" sz="2400" b="1" dirty="0">
              <a:latin typeface="Calibri" panose="020F0502020204030204" pitchFamily="34" charset="0"/>
              <a:cs typeface="Calibri" panose="020F0502020204030204" pitchFamily="34" charset="0"/>
            </a:endParaRPr>
          </a:p>
          <a:p>
            <a:endParaRPr lang="hr-HR" dirty="0"/>
          </a:p>
        </p:txBody>
      </p:sp>
    </p:spTree>
    <p:extLst>
      <p:ext uri="{BB962C8B-B14F-4D97-AF65-F5344CB8AC3E}">
        <p14:creationId xmlns:p14="http://schemas.microsoft.com/office/powerpoint/2010/main" val="422993986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E7D3-86B4-CB8F-85CE-BDF5B6D91939}"/>
              </a:ext>
            </a:extLst>
          </p:cNvPr>
          <p:cNvSpPr>
            <a:spLocks noGrp="1"/>
          </p:cNvSpPr>
          <p:nvPr>
            <p:ph type="title"/>
          </p:nvPr>
        </p:nvSpPr>
        <p:spPr/>
        <p:txBody>
          <a:bodyPr>
            <a:normAutofit fontScale="90000"/>
          </a:bodyPr>
          <a:lstStyle/>
          <a:p>
            <a:pPr algn="ctr"/>
            <a:r>
              <a:rPr lang="hr-HR" dirty="0"/>
              <a:t>NAJAVA: Ukidanje oslobođenja za mladog radnika</a:t>
            </a:r>
          </a:p>
        </p:txBody>
      </p:sp>
      <p:sp>
        <p:nvSpPr>
          <p:cNvPr id="3" name="Content Placeholder 2">
            <a:extLst>
              <a:ext uri="{FF2B5EF4-FFF2-40B4-BE49-F238E27FC236}">
                <a16:creationId xmlns:a16="http://schemas.microsoft.com/office/drawing/2014/main" id="{DEBAACDE-0F6C-26E3-F927-FE9B10B5EF55}"/>
              </a:ext>
            </a:extLst>
          </p:cNvPr>
          <p:cNvSpPr>
            <a:spLocks noGrp="1"/>
          </p:cNvSpPr>
          <p:nvPr>
            <p:ph idx="1"/>
          </p:nvPr>
        </p:nvSpPr>
        <p:spPr/>
        <p:txBody>
          <a:bodyPr/>
          <a:lstStyle/>
          <a:p>
            <a:r>
              <a:rPr lang="hr-HR" dirty="0"/>
              <a:t>Prijedlog Zakona o izmjenama Zakona o doprinosima – u proceduri e-savjetovanja sa zainteresiranom javnosti </a:t>
            </a:r>
          </a:p>
          <a:p>
            <a:r>
              <a:rPr lang="hr-HR" dirty="0"/>
              <a:t>Ukidanje oslobođenja od obveze doprinosa na plaću za mladog radnika – stupa na snagu 1. siječnja 2025.</a:t>
            </a:r>
          </a:p>
          <a:p>
            <a:pPr marL="0" indent="0">
              <a:buNone/>
            </a:pPr>
            <a:endParaRPr lang="hr-HR" dirty="0"/>
          </a:p>
          <a:p>
            <a:pPr marL="0" indent="0">
              <a:buNone/>
            </a:pPr>
            <a:r>
              <a:rPr lang="hr-HR" b="1" dirty="0"/>
              <a:t>ZATEČENI RADNICI ZA KOJE POSLODAVAC KORISTI OSLOBOĐENJE</a:t>
            </a:r>
            <a:r>
              <a:rPr lang="hr-HR" dirty="0"/>
              <a:t>:</a:t>
            </a:r>
          </a:p>
          <a:p>
            <a:r>
              <a:rPr lang="hr-HR" dirty="0"/>
              <a:t>Za radnika za koje je počeo koristiti pravo na oslobođenje, poslodavac će imati pravo na oslobođenje i nakon 1. siječnja 2025., sve dok se ne navrši 5 godina</a:t>
            </a:r>
          </a:p>
        </p:txBody>
      </p:sp>
    </p:spTree>
    <p:extLst>
      <p:ext uri="{BB962C8B-B14F-4D97-AF65-F5344CB8AC3E}">
        <p14:creationId xmlns:p14="http://schemas.microsoft.com/office/powerpoint/2010/main" val="188347310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7745D-83A4-E0D8-EDD3-67DADE24DEEE}"/>
              </a:ext>
            </a:extLst>
          </p:cNvPr>
          <p:cNvSpPr>
            <a:spLocks noGrp="1"/>
          </p:cNvSpPr>
          <p:nvPr>
            <p:ph type="title"/>
          </p:nvPr>
        </p:nvSpPr>
        <p:spPr/>
        <p:txBody>
          <a:bodyPr>
            <a:normAutofit fontScale="90000"/>
          </a:bodyPr>
          <a:lstStyle/>
          <a:p>
            <a:pPr algn="ctr"/>
            <a:r>
              <a:rPr lang="hr-HR" dirty="0"/>
              <a:t>Radnik dijete poginulog hrvatskog branitelja – uvjeti za korištenje oslobođenja</a:t>
            </a:r>
          </a:p>
        </p:txBody>
      </p:sp>
      <p:sp>
        <p:nvSpPr>
          <p:cNvPr id="3" name="Content Placeholder 2">
            <a:extLst>
              <a:ext uri="{FF2B5EF4-FFF2-40B4-BE49-F238E27FC236}">
                <a16:creationId xmlns:a16="http://schemas.microsoft.com/office/drawing/2014/main" id="{DD7B3CCF-50BB-F9B6-5FC2-3458D4D66FED}"/>
              </a:ext>
            </a:extLst>
          </p:cNvPr>
          <p:cNvSpPr>
            <a:spLocks noGrp="1"/>
          </p:cNvSpPr>
          <p:nvPr>
            <p:ph idx="1"/>
          </p:nvPr>
        </p:nvSpPr>
        <p:spPr>
          <a:xfrm>
            <a:off x="457200" y="1916832"/>
            <a:ext cx="8229600" cy="4560168"/>
          </a:xfrm>
        </p:spPr>
        <p:txBody>
          <a:bodyPr/>
          <a:lstStyle/>
          <a:p>
            <a:r>
              <a:rPr lang="hr-HR" sz="2400" dirty="0"/>
              <a:t>Poslodavac koji na </a:t>
            </a:r>
            <a:r>
              <a:rPr lang="hr-HR" sz="2400" b="1" dirty="0"/>
              <a:t>neodređeno vrijeme</a:t>
            </a:r>
            <a:r>
              <a:rPr lang="hr-HR" sz="2400" dirty="0"/>
              <a:t> zaposli dijete smrtno stradalog ili nestalog hrvatskog branitelja iz Domovinskog rata </a:t>
            </a:r>
            <a:r>
              <a:rPr lang="hr-HR" sz="2400" b="1" dirty="0"/>
              <a:t>starije od 29 godina</a:t>
            </a:r>
            <a:r>
              <a:rPr lang="hr-HR" sz="2400" dirty="0"/>
              <a:t>, oslobođen je doprinosa na mjesečnu plaću</a:t>
            </a:r>
          </a:p>
          <a:p>
            <a:r>
              <a:rPr lang="hr-HR" sz="2400" dirty="0"/>
              <a:t> Trajanje oslobođenja:  </a:t>
            </a:r>
            <a:r>
              <a:rPr lang="hr-HR" sz="2400" b="1" dirty="0">
                <a:solidFill>
                  <a:srgbClr val="FF0000"/>
                </a:solidFill>
              </a:rPr>
              <a:t>do pet godina</a:t>
            </a:r>
          </a:p>
          <a:p>
            <a:r>
              <a:rPr lang="hr-HR" sz="2400" dirty="0"/>
              <a:t> Za korištenje olakšice nije od utjecaja podatak o prethodnom stažu radnika</a:t>
            </a:r>
          </a:p>
          <a:p>
            <a:r>
              <a:rPr lang="hr-HR" sz="2400" dirty="0"/>
              <a:t> Ako je radnik već ranije bio u radnom odnosu kod toga poslodavca na neodređeno vrijeme, nije dozvoljeno korištenje olakšice</a:t>
            </a:r>
          </a:p>
          <a:p>
            <a:pPr marL="0" indent="0">
              <a:buNone/>
            </a:pPr>
            <a:endParaRPr lang="hr-HR" dirty="0"/>
          </a:p>
        </p:txBody>
      </p:sp>
    </p:spTree>
    <p:extLst>
      <p:ext uri="{BB962C8B-B14F-4D97-AF65-F5344CB8AC3E}">
        <p14:creationId xmlns:p14="http://schemas.microsoft.com/office/powerpoint/2010/main" val="24348660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C842-CF65-AADE-D544-CBEF7513525D}"/>
              </a:ext>
            </a:extLst>
          </p:cNvPr>
          <p:cNvSpPr>
            <a:spLocks noGrp="1"/>
          </p:cNvSpPr>
          <p:nvPr>
            <p:ph type="title"/>
          </p:nvPr>
        </p:nvSpPr>
        <p:spPr/>
        <p:txBody>
          <a:bodyPr>
            <a:normAutofit fontScale="90000"/>
          </a:bodyPr>
          <a:lstStyle/>
          <a:p>
            <a:pPr algn="ctr"/>
            <a:r>
              <a:rPr lang="hr-HR" dirty="0"/>
              <a:t>Za koje doprinose poslodavac koristi oslobođenje?</a:t>
            </a:r>
          </a:p>
        </p:txBody>
      </p:sp>
      <p:sp>
        <p:nvSpPr>
          <p:cNvPr id="3" name="Content Placeholder 2">
            <a:extLst>
              <a:ext uri="{FF2B5EF4-FFF2-40B4-BE49-F238E27FC236}">
                <a16:creationId xmlns:a16="http://schemas.microsoft.com/office/drawing/2014/main" id="{57149DDC-747E-C7FE-656F-AC02B9B105F6}"/>
              </a:ext>
            </a:extLst>
          </p:cNvPr>
          <p:cNvSpPr>
            <a:spLocks noGrp="1"/>
          </p:cNvSpPr>
          <p:nvPr>
            <p:ph idx="1"/>
          </p:nvPr>
        </p:nvSpPr>
        <p:spPr/>
        <p:txBody>
          <a:bodyPr/>
          <a:lstStyle/>
          <a:p>
            <a:pPr marL="0" indent="0">
              <a:buNone/>
            </a:pPr>
            <a:r>
              <a:rPr lang="hr-HR" sz="2400" dirty="0"/>
              <a:t>VRSTE DOPRINOSA ZA KOJE SE KORIST OSLOBOĐENJE:</a:t>
            </a:r>
          </a:p>
          <a:p>
            <a:pPr marL="0" indent="0">
              <a:buNone/>
            </a:pPr>
            <a:r>
              <a:rPr lang="hr-HR" sz="2400" dirty="0"/>
              <a:t>- doprinos za obvezno zdravstveno osiguranje –  16,5%</a:t>
            </a:r>
          </a:p>
          <a:p>
            <a:pPr>
              <a:buFontTx/>
              <a:buNone/>
            </a:pPr>
            <a:r>
              <a:rPr lang="hr-HR" sz="2400" dirty="0"/>
              <a:t>     </a:t>
            </a:r>
            <a:endParaRPr lang="hr-HR" dirty="0"/>
          </a:p>
          <a:p>
            <a:pPr marL="0" indent="0">
              <a:buNone/>
            </a:pPr>
            <a:r>
              <a:rPr lang="hr-HR" sz="2400" dirty="0"/>
              <a:t>DOPRINOSI ZA KOJE SE </a:t>
            </a:r>
            <a:r>
              <a:rPr lang="hr-HR" sz="2400" u="sng" dirty="0"/>
              <a:t>NE KORISTI </a:t>
            </a:r>
            <a:r>
              <a:rPr lang="hr-HR" sz="2400" dirty="0"/>
              <a:t>OSLOBOĐENJE</a:t>
            </a:r>
          </a:p>
          <a:p>
            <a:pPr>
              <a:buFont typeface="Wingdings" panose="05000000000000000000" pitchFamily="2" charset="2"/>
              <a:buChar char="§"/>
            </a:pPr>
            <a:r>
              <a:rPr lang="hr-HR" sz="2400" dirty="0"/>
              <a:t>oslobođenje se ne odnosi na sljedeće doprinose:</a:t>
            </a:r>
          </a:p>
          <a:p>
            <a:pPr marL="696913" indent="-342900">
              <a:buFont typeface="Courier New" panose="02070309020205020404" pitchFamily="49" charset="0"/>
              <a:buChar char="o"/>
            </a:pPr>
            <a:r>
              <a:rPr lang="hr-HR" sz="2400" dirty="0"/>
              <a:t>dodatni mirovinski doprinos za staž osiguranja s povećanim trajanjem (za prvi i za drugi mirovinski stup)</a:t>
            </a:r>
          </a:p>
          <a:p>
            <a:pPr marL="696913" indent="-342900">
              <a:buFont typeface="Courier New" panose="02070309020205020404" pitchFamily="49" charset="0"/>
              <a:buChar char="o"/>
            </a:pPr>
            <a:r>
              <a:rPr lang="hr-HR" sz="2400" dirty="0"/>
              <a:t>doprinos za korištenje zdravstvene zaštite u inozemstvu</a:t>
            </a:r>
          </a:p>
          <a:p>
            <a:pPr marL="0" indent="0">
              <a:buNone/>
            </a:pPr>
            <a:endParaRPr lang="hr-HR" dirty="0"/>
          </a:p>
        </p:txBody>
      </p:sp>
    </p:spTree>
    <p:extLst>
      <p:ext uri="{BB962C8B-B14F-4D97-AF65-F5344CB8AC3E}">
        <p14:creationId xmlns:p14="http://schemas.microsoft.com/office/powerpoint/2010/main" val="193394003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1152C-8E7F-3E32-2EF3-D5B390CB313E}"/>
              </a:ext>
            </a:extLst>
          </p:cNvPr>
          <p:cNvSpPr>
            <a:spLocks noGrp="1"/>
          </p:cNvSpPr>
          <p:nvPr>
            <p:ph type="title"/>
          </p:nvPr>
        </p:nvSpPr>
        <p:spPr>
          <a:xfrm>
            <a:off x="457200" y="533400"/>
            <a:ext cx="8229600" cy="1527448"/>
          </a:xfrm>
        </p:spPr>
        <p:txBody>
          <a:bodyPr>
            <a:normAutofit/>
          </a:bodyPr>
          <a:lstStyle/>
          <a:p>
            <a:pPr algn="ctr"/>
            <a:r>
              <a:rPr lang="hr-HR" dirty="0"/>
              <a:t>Produženje – za razdoblja u kojima je poslodavcu mirovala obveza doprinosa</a:t>
            </a:r>
          </a:p>
        </p:txBody>
      </p:sp>
      <p:graphicFrame>
        <p:nvGraphicFramePr>
          <p:cNvPr id="4" name="Content Placeholder 3">
            <a:extLst>
              <a:ext uri="{FF2B5EF4-FFF2-40B4-BE49-F238E27FC236}">
                <a16:creationId xmlns:a16="http://schemas.microsoft.com/office/drawing/2014/main" id="{7DA68388-B51D-A56D-7802-D9FC5765F785}"/>
              </a:ext>
            </a:extLst>
          </p:cNvPr>
          <p:cNvGraphicFramePr>
            <a:graphicFrameLocks noGrp="1"/>
          </p:cNvGraphicFramePr>
          <p:nvPr>
            <p:ph idx="1"/>
          </p:nvPr>
        </p:nvGraphicFramePr>
        <p:xfrm>
          <a:off x="457200" y="2060848"/>
          <a:ext cx="8229600" cy="4416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815005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FB2F8-A268-80FA-6C4C-366F519803F0}"/>
              </a:ext>
            </a:extLst>
          </p:cNvPr>
          <p:cNvSpPr>
            <a:spLocks noGrp="1"/>
          </p:cNvSpPr>
          <p:nvPr>
            <p:ph type="title"/>
          </p:nvPr>
        </p:nvSpPr>
        <p:spPr/>
        <p:txBody>
          <a:bodyPr>
            <a:noAutofit/>
          </a:bodyPr>
          <a:lstStyle/>
          <a:p>
            <a:pPr algn="ctr"/>
            <a:r>
              <a:rPr lang="hr-BA" sz="3600" kern="0" dirty="0">
                <a:effectLst/>
                <a:latin typeface="Calibri" panose="020F0502020204030204" pitchFamily="34" charset="0"/>
                <a:ea typeface="Times New Roman" panose="02020603050405020304" pitchFamily="18" charset="0"/>
                <a:cs typeface="Calibri" panose="020F0502020204030204" pitchFamily="34" charset="0"/>
              </a:rPr>
              <a:t>Kumuliranje različitih olakšica za istog radnika, za različita razdoblja</a:t>
            </a:r>
            <a:endParaRPr lang="hr-HR" sz="36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85C3B13-2759-A663-FFC8-0CEFF2FEE209}"/>
              </a:ext>
            </a:extLst>
          </p:cNvPr>
          <p:cNvSpPr>
            <a:spLocks noGrp="1"/>
          </p:cNvSpPr>
          <p:nvPr>
            <p:ph idx="1"/>
          </p:nvPr>
        </p:nvSpPr>
        <p:spPr/>
        <p:txBody>
          <a:bodyPr>
            <a:noAutofit/>
          </a:bodyPr>
          <a:lstStyle/>
          <a:p>
            <a:pPr marL="0" indent="0">
              <a:buNone/>
            </a:pPr>
            <a:r>
              <a:rPr lang="hr-HR" b="1" i="1" kern="0" dirty="0">
                <a:latin typeface="Calibri" panose="020F0502020204030204" pitchFamily="34" charset="0"/>
              </a:rPr>
              <a:t>Primjer 1.</a:t>
            </a:r>
          </a:p>
          <a:p>
            <a:r>
              <a:rPr lang="hr-HR" dirty="0">
                <a:effectLst/>
                <a:latin typeface="Calibri" panose="020F0502020204030204" pitchFamily="34" charset="0"/>
                <a:ea typeface="Times New Roman" panose="02020603050405020304" pitchFamily="18" charset="0"/>
              </a:rPr>
              <a:t>godinu dana za radnika beza staža zaposlenog na određeno vrijeme  </a:t>
            </a:r>
          </a:p>
          <a:p>
            <a:r>
              <a:rPr lang="hr-HR" dirty="0">
                <a:effectLst/>
                <a:latin typeface="Calibri" panose="020F0502020204030204" pitchFamily="34" charset="0"/>
                <a:ea typeface="Times New Roman" panose="02020603050405020304" pitchFamily="18" charset="0"/>
              </a:rPr>
              <a:t>ako toga radnika zaposli na neodređeno vrijeme - još pet godina, uz uvjet da je radnik na dan zaposlenja na neodređeno vrijeme mlađi od 30 godina</a:t>
            </a:r>
            <a:endParaRPr lang="hr-HR" kern="0" dirty="0">
              <a:latin typeface="Calibri" panose="020F0502020204030204" pitchFamily="34" charset="0"/>
            </a:endParaRPr>
          </a:p>
          <a:p>
            <a:pPr marL="0" indent="0">
              <a:buNone/>
            </a:pPr>
            <a:r>
              <a:rPr lang="hr-HR" b="1" i="1" kern="0" dirty="0">
                <a:latin typeface="Calibri" panose="020F0502020204030204" pitchFamily="34" charset="0"/>
              </a:rPr>
              <a:t>Primjer 2. </a:t>
            </a:r>
          </a:p>
          <a:p>
            <a:r>
              <a:rPr lang="hr-HR" kern="0" dirty="0">
                <a:effectLst/>
                <a:latin typeface="Calibri" panose="020F0502020204030204" pitchFamily="34" charset="0"/>
                <a:ea typeface="Times New Roman" panose="02020603050405020304" pitchFamily="18" charset="0"/>
              </a:rPr>
              <a:t>za radnika koji je kod njega bio na stručnom osposobljavanju</a:t>
            </a:r>
          </a:p>
          <a:p>
            <a:r>
              <a:rPr lang="hr-HR" kern="0" dirty="0">
                <a:effectLst/>
                <a:latin typeface="Calibri" panose="020F0502020204030204" pitchFamily="34" charset="0"/>
                <a:ea typeface="Times New Roman" panose="02020603050405020304" pitchFamily="18" charset="0"/>
              </a:rPr>
              <a:t>ako tu osobu naknadno zaposli na neodređeno vrijeme</a:t>
            </a:r>
            <a:r>
              <a:rPr lang="hr-HR" kern="0" dirty="0">
                <a:latin typeface="Calibri" panose="020F0502020204030204" pitchFamily="34" charset="0"/>
                <a:ea typeface="Times New Roman" panose="02020603050405020304" pitchFamily="18" charset="0"/>
              </a:rPr>
              <a:t> -</a:t>
            </a:r>
            <a:r>
              <a:rPr lang="hr-HR" kern="0" dirty="0">
                <a:effectLst/>
                <a:latin typeface="Calibri" panose="020F0502020204030204" pitchFamily="34" charset="0"/>
                <a:ea typeface="Times New Roman" panose="02020603050405020304" pitchFamily="18" charset="0"/>
              </a:rPr>
              <a:t> još pet godina koristiti oslobođenje uz uvjet da je radnik na dan zaposlenja bio mlađi od 30 godina</a:t>
            </a:r>
            <a:endParaRPr lang="hr-HR" b="1" i="1" dirty="0"/>
          </a:p>
        </p:txBody>
      </p:sp>
    </p:spTree>
    <p:extLst>
      <p:ext uri="{BB962C8B-B14F-4D97-AF65-F5344CB8AC3E}">
        <p14:creationId xmlns:p14="http://schemas.microsoft.com/office/powerpoint/2010/main" val="114437299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95D79-DCCA-2A77-A4C7-863B430038AA}"/>
              </a:ext>
            </a:extLst>
          </p:cNvPr>
          <p:cNvSpPr>
            <a:spLocks noGrp="1"/>
          </p:cNvSpPr>
          <p:nvPr>
            <p:ph type="title"/>
          </p:nvPr>
        </p:nvSpPr>
        <p:spPr/>
        <p:txBody>
          <a:bodyPr>
            <a:noAutofit/>
          </a:bodyPr>
          <a:lstStyle/>
          <a:p>
            <a:pPr algn="ctr"/>
            <a:r>
              <a:rPr lang="hr-HR" sz="3600" kern="0" dirty="0">
                <a:effectLst/>
                <a:latin typeface="Calibri" panose="020F0502020204030204" pitchFamily="34" charset="0"/>
                <a:ea typeface="Times New Roman" panose="02020603050405020304" pitchFamily="18" charset="0"/>
                <a:cs typeface="Calibri" panose="020F0502020204030204" pitchFamily="34" charset="0"/>
              </a:rPr>
              <a:t>Utjecaj korištenja olakšice na prava radnika u sustavu zdravstvenog osiguranja</a:t>
            </a:r>
            <a:endParaRPr lang="hr-HR" sz="36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AFB1BEDE-C87C-79F3-483A-F11F0E978AB0}"/>
              </a:ext>
            </a:extLst>
          </p:cNvPr>
          <p:cNvSpPr>
            <a:spLocks noGrp="1"/>
          </p:cNvSpPr>
          <p:nvPr>
            <p:ph idx="1"/>
          </p:nvPr>
        </p:nvSpPr>
        <p:spPr/>
        <p:txBody>
          <a:bodyPr/>
          <a:lstStyle/>
          <a:p>
            <a:endParaRPr lang="hr-HR" dirty="0"/>
          </a:p>
          <a:p>
            <a:r>
              <a:rPr lang="hr-HR" dirty="0"/>
              <a:t>Nema utjecaja</a:t>
            </a:r>
          </a:p>
          <a:p>
            <a:r>
              <a:rPr lang="hr-HR" dirty="0"/>
              <a:t>Radnik ostvaruje pravo na zdravstvenu zaštitu u punom opsegu </a:t>
            </a:r>
          </a:p>
        </p:txBody>
      </p:sp>
    </p:spTree>
    <p:extLst>
      <p:ext uri="{BB962C8B-B14F-4D97-AF65-F5344CB8AC3E}">
        <p14:creationId xmlns:p14="http://schemas.microsoft.com/office/powerpoint/2010/main" val="427395924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00935-726C-BBB3-96CE-AAFC7A124F54}"/>
              </a:ext>
            </a:extLst>
          </p:cNvPr>
          <p:cNvSpPr>
            <a:spLocks noGrp="1"/>
          </p:cNvSpPr>
          <p:nvPr>
            <p:ph type="title"/>
          </p:nvPr>
        </p:nvSpPr>
        <p:spPr>
          <a:xfrm>
            <a:off x="457200" y="533400"/>
            <a:ext cx="8229600" cy="656928"/>
          </a:xfrm>
        </p:spPr>
        <p:txBody>
          <a:bodyPr>
            <a:normAutofit fontScale="90000"/>
          </a:bodyPr>
          <a:lstStyle/>
          <a:p>
            <a:pPr algn="ctr"/>
            <a:r>
              <a:rPr lang="hr-HR" dirty="0"/>
              <a:t>ZAKLJUČAK</a:t>
            </a:r>
          </a:p>
        </p:txBody>
      </p:sp>
      <p:sp>
        <p:nvSpPr>
          <p:cNvPr id="3" name="Content Placeholder 2">
            <a:extLst>
              <a:ext uri="{FF2B5EF4-FFF2-40B4-BE49-F238E27FC236}">
                <a16:creationId xmlns:a16="http://schemas.microsoft.com/office/drawing/2014/main" id="{CC913825-48A0-BB99-45FB-E84F26CDB94A}"/>
              </a:ext>
            </a:extLst>
          </p:cNvPr>
          <p:cNvSpPr>
            <a:spLocks noGrp="1"/>
          </p:cNvSpPr>
          <p:nvPr>
            <p:ph idx="1"/>
          </p:nvPr>
        </p:nvSpPr>
        <p:spPr>
          <a:xfrm>
            <a:off x="251520" y="1190328"/>
            <a:ext cx="8229600" cy="5134272"/>
          </a:xfrm>
        </p:spPr>
        <p:txBody>
          <a:bodyPr/>
          <a:lstStyle/>
          <a:p>
            <a:r>
              <a:rPr lang="hr-HR" dirty="0"/>
              <a:t>Korištenje oslobođenja i olakšica nadzire Porezna uprava. Poslodavac je odgovoran za plaćanje doprinosa iz plaće i na plaću. </a:t>
            </a:r>
          </a:p>
          <a:p>
            <a:r>
              <a:rPr lang="hr-HR" dirty="0"/>
              <a:t>Olakšice i oslobođenja u plaćanju doprinosa za obvezna socijalna osiguranja kao dio fiskalnog sustava:</a:t>
            </a:r>
          </a:p>
          <a:p>
            <a:pPr marL="0" indent="0" algn="ctr">
              <a:buNone/>
            </a:pPr>
            <a:endParaRPr lang="hr-HR" dirty="0"/>
          </a:p>
        </p:txBody>
      </p:sp>
      <p:graphicFrame>
        <p:nvGraphicFramePr>
          <p:cNvPr id="4" name="Table 3">
            <a:extLst>
              <a:ext uri="{FF2B5EF4-FFF2-40B4-BE49-F238E27FC236}">
                <a16:creationId xmlns:a16="http://schemas.microsoft.com/office/drawing/2014/main" id="{C7731AA6-DFC2-9988-E796-DB660EFAD540}"/>
              </a:ext>
            </a:extLst>
          </p:cNvPr>
          <p:cNvGraphicFramePr>
            <a:graphicFrameLocks noGrp="1"/>
          </p:cNvGraphicFramePr>
          <p:nvPr/>
        </p:nvGraphicFramePr>
        <p:xfrm>
          <a:off x="662880" y="3429000"/>
          <a:ext cx="8023920" cy="2858573"/>
        </p:xfrm>
        <a:graphic>
          <a:graphicData uri="http://schemas.openxmlformats.org/drawingml/2006/table">
            <a:tbl>
              <a:tblPr firstRow="1" bandRow="1">
                <a:tableStyleId>{5940675A-B579-460E-94D1-54222C63F5DA}</a:tableStyleId>
              </a:tblPr>
              <a:tblGrid>
                <a:gridCol w="4011960">
                  <a:extLst>
                    <a:ext uri="{9D8B030D-6E8A-4147-A177-3AD203B41FA5}">
                      <a16:colId xmlns:a16="http://schemas.microsoft.com/office/drawing/2014/main" val="4183535317"/>
                    </a:ext>
                  </a:extLst>
                </a:gridCol>
                <a:gridCol w="4011960">
                  <a:extLst>
                    <a:ext uri="{9D8B030D-6E8A-4147-A177-3AD203B41FA5}">
                      <a16:colId xmlns:a16="http://schemas.microsoft.com/office/drawing/2014/main" val="4279320376"/>
                    </a:ext>
                  </a:extLst>
                </a:gridCol>
              </a:tblGrid>
              <a:tr h="504056">
                <a:tc>
                  <a:txBody>
                    <a:bodyPr/>
                    <a:lstStyle/>
                    <a:p>
                      <a:pPr algn="ctr"/>
                      <a:r>
                        <a:rPr lang="hr-HR" sz="2400" b="1" dirty="0">
                          <a:solidFill>
                            <a:srgbClr val="002060"/>
                          </a:solidFill>
                        </a:rPr>
                        <a:t>PREDNOSTI</a:t>
                      </a:r>
                    </a:p>
                  </a:txBody>
                  <a:tcPr anchor="ctr"/>
                </a:tc>
                <a:tc>
                  <a:txBody>
                    <a:bodyPr/>
                    <a:lstStyle/>
                    <a:p>
                      <a:pPr algn="ctr"/>
                      <a:r>
                        <a:rPr lang="hr-HR" sz="2400" b="1" dirty="0">
                          <a:solidFill>
                            <a:srgbClr val="002060"/>
                          </a:solidFill>
                        </a:rPr>
                        <a:t>NEDOSTACI</a:t>
                      </a:r>
                    </a:p>
                  </a:txBody>
                  <a:tcPr anchor="ctr"/>
                </a:tc>
                <a:extLst>
                  <a:ext uri="{0D108BD9-81ED-4DB2-BD59-A6C34878D82A}">
                    <a16:rowId xmlns:a16="http://schemas.microsoft.com/office/drawing/2014/main" val="1187957228"/>
                  </a:ext>
                </a:extLst>
              </a:tr>
              <a:tr h="2354517">
                <a:tc>
                  <a:txBody>
                    <a:bodyPr/>
                    <a:lstStyle/>
                    <a:p>
                      <a:pPr marL="285750" indent="-285750">
                        <a:buFont typeface="Arial" panose="020B0604020202020204" pitchFamily="34" charset="0"/>
                        <a:buChar char="•"/>
                      </a:pPr>
                      <a:r>
                        <a:rPr lang="hr-HR" sz="2400" dirty="0">
                          <a:solidFill>
                            <a:srgbClr val="002060"/>
                          </a:solidFill>
                        </a:rPr>
                        <a:t>Snižavaju troškove rada</a:t>
                      </a:r>
                    </a:p>
                    <a:p>
                      <a:pPr marL="285750" indent="-285750">
                        <a:buFont typeface="Arial" panose="020B0604020202020204" pitchFamily="34" charset="0"/>
                        <a:buChar char="•"/>
                      </a:pPr>
                      <a:r>
                        <a:rPr lang="hr-HR" sz="2400" dirty="0">
                          <a:solidFill>
                            <a:srgbClr val="002060"/>
                          </a:solidFill>
                        </a:rPr>
                        <a:t>Potiču zapošljavanje</a:t>
                      </a:r>
                    </a:p>
                    <a:p>
                      <a:pPr marL="285750" indent="-285750">
                        <a:buFont typeface="Arial" panose="020B0604020202020204" pitchFamily="34" charset="0"/>
                        <a:buChar char="•"/>
                      </a:pPr>
                      <a:r>
                        <a:rPr lang="hr-HR" sz="2400" dirty="0">
                          <a:solidFill>
                            <a:srgbClr val="002060"/>
                          </a:solidFill>
                        </a:rPr>
                        <a:t>Omogućavaju redistribuciju dohotka u korist osoba s niskim zaradama </a:t>
                      </a:r>
                    </a:p>
                  </a:txBody>
                  <a:tcPr/>
                </a:tc>
                <a:tc>
                  <a:txBody>
                    <a:bodyPr/>
                    <a:lstStyle/>
                    <a:p>
                      <a:pPr marL="285750" indent="-285750">
                        <a:buFont typeface="Arial" panose="020B0604020202020204" pitchFamily="34" charset="0"/>
                        <a:buChar char="•"/>
                      </a:pPr>
                      <a:r>
                        <a:rPr lang="hr-HR" sz="2400" dirty="0">
                          <a:solidFill>
                            <a:srgbClr val="002060"/>
                          </a:solidFill>
                        </a:rPr>
                        <a:t>Usložnjavaju fiskalni sustav</a:t>
                      </a:r>
                    </a:p>
                    <a:p>
                      <a:pPr marL="285750" indent="-285750">
                        <a:buFont typeface="Arial" panose="020B0604020202020204" pitchFamily="34" charset="0"/>
                        <a:buChar char="•"/>
                      </a:pPr>
                      <a:r>
                        <a:rPr lang="hr-HR" sz="2400" dirty="0">
                          <a:solidFill>
                            <a:srgbClr val="002060"/>
                          </a:solidFill>
                        </a:rPr>
                        <a:t>Povećavaju troškove obračuna plaća </a:t>
                      </a:r>
                    </a:p>
                    <a:p>
                      <a:pPr marL="285750" indent="-285750">
                        <a:buFont typeface="Arial" panose="020B0604020202020204" pitchFamily="34" charset="0"/>
                        <a:buChar char="•"/>
                      </a:pPr>
                      <a:r>
                        <a:rPr lang="hr-HR" sz="2400" dirty="0">
                          <a:solidFill>
                            <a:srgbClr val="002060"/>
                          </a:solidFill>
                        </a:rPr>
                        <a:t>Smanjuju motivaciju osiguranika za plaćanje doprinosa</a:t>
                      </a:r>
                    </a:p>
                  </a:txBody>
                  <a:tcPr/>
                </a:tc>
                <a:extLst>
                  <a:ext uri="{0D108BD9-81ED-4DB2-BD59-A6C34878D82A}">
                    <a16:rowId xmlns:a16="http://schemas.microsoft.com/office/drawing/2014/main" val="1028120380"/>
                  </a:ext>
                </a:extLst>
              </a:tr>
            </a:tbl>
          </a:graphicData>
        </a:graphic>
      </p:graphicFrame>
    </p:spTree>
    <p:extLst>
      <p:ext uri="{BB962C8B-B14F-4D97-AF65-F5344CB8AC3E}">
        <p14:creationId xmlns:p14="http://schemas.microsoft.com/office/powerpoint/2010/main" val="375093249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0BE4F-2B0A-7CDF-88E4-67A634E23B24}"/>
              </a:ext>
            </a:extLst>
          </p:cNvPr>
          <p:cNvSpPr>
            <a:spLocks noGrp="1"/>
          </p:cNvSpPr>
          <p:nvPr>
            <p:ph type="title"/>
          </p:nvPr>
        </p:nvSpPr>
        <p:spPr/>
        <p:txBody>
          <a:bodyPr/>
          <a:lstStyle/>
          <a:p>
            <a:endParaRPr lang="hr-HR"/>
          </a:p>
        </p:txBody>
      </p:sp>
      <p:sp>
        <p:nvSpPr>
          <p:cNvPr id="3" name="Content Placeholder 2">
            <a:extLst>
              <a:ext uri="{FF2B5EF4-FFF2-40B4-BE49-F238E27FC236}">
                <a16:creationId xmlns:a16="http://schemas.microsoft.com/office/drawing/2014/main" id="{5661721A-12E3-F03F-0FC8-0F0116BA2231}"/>
              </a:ext>
            </a:extLst>
          </p:cNvPr>
          <p:cNvSpPr>
            <a:spLocks noGrp="1"/>
          </p:cNvSpPr>
          <p:nvPr>
            <p:ph idx="1"/>
          </p:nvPr>
        </p:nvSpPr>
        <p:spPr/>
        <p:txBody>
          <a:bodyPr>
            <a:normAutofit/>
          </a:bodyPr>
          <a:lstStyle/>
          <a:p>
            <a:pPr marL="0" indent="0" algn="ctr">
              <a:buNone/>
            </a:pPr>
            <a:endParaRPr lang="hr-HR" sz="4800" dirty="0"/>
          </a:p>
          <a:p>
            <a:pPr marL="0" indent="0" algn="ctr">
              <a:buNone/>
            </a:pPr>
            <a:endParaRPr lang="hr-HR" sz="4800" dirty="0"/>
          </a:p>
          <a:p>
            <a:pPr marL="0" indent="0" algn="ctr">
              <a:buNone/>
            </a:pPr>
            <a:r>
              <a:rPr lang="hr-HR" sz="4800" dirty="0"/>
              <a:t>Hvala!</a:t>
            </a:r>
          </a:p>
          <a:p>
            <a:pPr marL="0" indent="0" algn="ctr">
              <a:buNone/>
            </a:pPr>
            <a:r>
              <a:rPr lang="hr-HR" sz="2800" dirty="0"/>
              <a:t>mzuber@rif.hr</a:t>
            </a:r>
          </a:p>
        </p:txBody>
      </p:sp>
    </p:spTree>
    <p:extLst>
      <p:ext uri="{BB962C8B-B14F-4D97-AF65-F5344CB8AC3E}">
        <p14:creationId xmlns:p14="http://schemas.microsoft.com/office/powerpoint/2010/main" val="22204420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6981-89D7-498F-A644-6400D1E12E0B}"/>
              </a:ext>
            </a:extLst>
          </p:cNvPr>
          <p:cNvSpPr>
            <a:spLocks noGrp="1"/>
          </p:cNvSpPr>
          <p:nvPr>
            <p:ph type="title"/>
          </p:nvPr>
        </p:nvSpPr>
        <p:spPr>
          <a:xfrm>
            <a:off x="457200" y="533400"/>
            <a:ext cx="8229600" cy="1167408"/>
          </a:xfrm>
        </p:spPr>
        <p:txBody>
          <a:bodyPr>
            <a:normAutofit fontScale="90000"/>
          </a:bodyPr>
          <a:lstStyle/>
          <a:p>
            <a:pPr algn="ctr"/>
            <a:br>
              <a:rPr lang="hr-HR" dirty="0"/>
            </a:br>
            <a:r>
              <a:rPr lang="hr-HR" dirty="0"/>
              <a:t>Vrste i stope doprinosa za obvezna socijalna osiguranja</a:t>
            </a:r>
            <a:br>
              <a:rPr lang="hr-HR" dirty="0"/>
            </a:br>
            <a:endParaRPr lang="hr-HR" dirty="0"/>
          </a:p>
        </p:txBody>
      </p:sp>
      <p:graphicFrame>
        <p:nvGraphicFramePr>
          <p:cNvPr id="4" name="Content Placeholder 3">
            <a:extLst>
              <a:ext uri="{FF2B5EF4-FFF2-40B4-BE49-F238E27FC236}">
                <a16:creationId xmlns:a16="http://schemas.microsoft.com/office/drawing/2014/main" id="{E67D4EB8-56D5-4B55-9777-114F2F13F99B}"/>
              </a:ext>
            </a:extLst>
          </p:cNvPr>
          <p:cNvGraphicFramePr>
            <a:graphicFrameLocks noGrp="1"/>
          </p:cNvGraphicFramePr>
          <p:nvPr>
            <p:ph idx="1"/>
            <p:extLst>
              <p:ext uri="{D42A27DB-BD31-4B8C-83A1-F6EECF244321}">
                <p14:modId xmlns:p14="http://schemas.microsoft.com/office/powerpoint/2010/main" val="668871454"/>
              </p:ext>
            </p:extLst>
          </p:nvPr>
        </p:nvGraphicFramePr>
        <p:xfrm>
          <a:off x="539552" y="1988840"/>
          <a:ext cx="7848872" cy="4084968"/>
        </p:xfrm>
        <a:graphic>
          <a:graphicData uri="http://schemas.openxmlformats.org/drawingml/2006/table">
            <a:tbl>
              <a:tblPr firstRow="1" bandRow="1">
                <a:tableStyleId>{5940675A-B579-460E-94D1-54222C63F5DA}</a:tableStyleId>
              </a:tblPr>
              <a:tblGrid>
                <a:gridCol w="4859451">
                  <a:extLst>
                    <a:ext uri="{9D8B030D-6E8A-4147-A177-3AD203B41FA5}">
                      <a16:colId xmlns:a16="http://schemas.microsoft.com/office/drawing/2014/main" val="2978786349"/>
                    </a:ext>
                  </a:extLst>
                </a:gridCol>
                <a:gridCol w="1586760">
                  <a:extLst>
                    <a:ext uri="{9D8B030D-6E8A-4147-A177-3AD203B41FA5}">
                      <a16:colId xmlns:a16="http://schemas.microsoft.com/office/drawing/2014/main" val="4075034301"/>
                    </a:ext>
                  </a:extLst>
                </a:gridCol>
                <a:gridCol w="1402661">
                  <a:extLst>
                    <a:ext uri="{9D8B030D-6E8A-4147-A177-3AD203B41FA5}">
                      <a16:colId xmlns:a16="http://schemas.microsoft.com/office/drawing/2014/main" val="4044627621"/>
                    </a:ext>
                  </a:extLst>
                </a:gridCol>
              </a:tblGrid>
              <a:tr h="374222">
                <a:tc rowSpan="2">
                  <a:txBody>
                    <a:bodyPr/>
                    <a:lstStyle/>
                    <a:p>
                      <a:pPr marL="0" marR="0" algn="ctr">
                        <a:lnSpc>
                          <a:spcPct val="107000"/>
                        </a:lnSpc>
                        <a:spcBef>
                          <a:spcPts val="0"/>
                        </a:spcBef>
                        <a:spcAft>
                          <a:spcPts val="0"/>
                        </a:spcAft>
                      </a:pPr>
                      <a:r>
                        <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Vrsta doprinosa</a:t>
                      </a:r>
                      <a:endPar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07000"/>
                        </a:lnSpc>
                        <a:spcBef>
                          <a:spcPts val="0"/>
                        </a:spcBef>
                        <a:spcAft>
                          <a:spcPts val="0"/>
                        </a:spcAft>
                      </a:pPr>
                      <a:r>
                        <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Za 2024.</a:t>
                      </a:r>
                      <a:endPar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hr-HR"/>
                    </a:p>
                  </a:txBody>
                  <a:tcPr/>
                </a:tc>
                <a:extLst>
                  <a:ext uri="{0D108BD9-81ED-4DB2-BD59-A6C34878D82A}">
                    <a16:rowId xmlns:a16="http://schemas.microsoft.com/office/drawing/2014/main" val="3909331084"/>
                  </a:ext>
                </a:extLst>
              </a:tr>
              <a:tr h="483954">
                <a:tc vMerge="1">
                  <a:txBody>
                    <a:bodyPr/>
                    <a:lstStyle/>
                    <a:p>
                      <a:endParaRPr lang="hr-HR"/>
                    </a:p>
                  </a:txBody>
                  <a:tcPr/>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Iz plaće</a:t>
                      </a:r>
                    </a:p>
                  </a:txBody>
                  <a:tcPr marL="68580" marR="68580" marT="0" marB="0"/>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Na plaću</a:t>
                      </a:r>
                    </a:p>
                  </a:txBody>
                  <a:tcPr marL="68580" marR="68580" marT="0" marB="0"/>
                </a:tc>
                <a:extLst>
                  <a:ext uri="{0D108BD9-81ED-4DB2-BD59-A6C34878D82A}">
                    <a16:rowId xmlns:a16="http://schemas.microsoft.com/office/drawing/2014/main" val="3427564655"/>
                  </a:ext>
                </a:extLst>
              </a:tr>
              <a:tr h="1423540">
                <a:tc>
                  <a:txBody>
                    <a:bodyPr/>
                    <a:lstStyle/>
                    <a:p>
                      <a:pPr marL="0" marR="0">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Doprinos za mirovinsko osiguranje</a:t>
                      </a:r>
                    </a:p>
                    <a:p>
                      <a:pPr marL="342900" marR="0" lvl="0" indent="-342900" algn="just">
                        <a:lnSpc>
                          <a:spcPct val="107000"/>
                        </a:lnSpc>
                        <a:spcBef>
                          <a:spcPts val="0"/>
                        </a:spcBef>
                        <a:spcAft>
                          <a:spcPts val="0"/>
                        </a:spcAft>
                        <a:buFont typeface="Times New Roman" panose="02020603050405020304" pitchFamily="18" charset="0"/>
                        <a:buChar char="-"/>
                      </a:pPr>
                      <a:r>
                        <a:rPr lang="hr-HR"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za osiguranike osigurane samo u I. stupu</a:t>
                      </a:r>
                    </a:p>
                    <a:p>
                      <a:pPr marL="342900" marR="0" lvl="0" indent="-342900" algn="just">
                        <a:lnSpc>
                          <a:spcPct val="107000"/>
                        </a:lnSpc>
                        <a:spcBef>
                          <a:spcPts val="0"/>
                        </a:spcBef>
                        <a:spcAft>
                          <a:spcPts val="0"/>
                        </a:spcAft>
                        <a:buFont typeface="Times New Roman" panose="02020603050405020304" pitchFamily="18" charset="0"/>
                        <a:buChar char="-"/>
                      </a:pPr>
                      <a:r>
                        <a:rPr lang="hr-HR"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za osiguranike osigurane u II. stupu</a:t>
                      </a:r>
                    </a:p>
                  </a:txBody>
                  <a:tcPr marL="68580" marR="68580" marT="0" marB="0"/>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a:t>
                      </a:r>
                    </a:p>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15% + 5%</a:t>
                      </a:r>
                    </a:p>
                  </a:txBody>
                  <a:tcPr marL="68580" marR="68580" marT="0" marB="0"/>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p>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tc>
                <a:extLst>
                  <a:ext uri="{0D108BD9-81ED-4DB2-BD59-A6C34878D82A}">
                    <a16:rowId xmlns:a16="http://schemas.microsoft.com/office/drawing/2014/main" val="2548635407"/>
                  </a:ext>
                </a:extLst>
              </a:tr>
              <a:tr h="855254">
                <a:tc>
                  <a:txBody>
                    <a:bodyPr/>
                    <a:lstStyle/>
                    <a:p>
                      <a:pPr marL="0" marR="0">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Doprinos za obvezno zdravstveno osiguranje</a:t>
                      </a:r>
                    </a:p>
                  </a:txBody>
                  <a:tcPr marL="68580" marR="68580" marT="0" marB="0"/>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gn="ctr">
                        <a:lnSpc>
                          <a:spcPct val="107000"/>
                        </a:lnSpc>
                        <a:spcBef>
                          <a:spcPts val="0"/>
                        </a:spcBef>
                        <a:spcAft>
                          <a:spcPts val="0"/>
                        </a:spcAft>
                      </a:pPr>
                      <a:r>
                        <a:rPr lang="hr-HR"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16,5%</a:t>
                      </a:r>
                    </a:p>
                  </a:txBody>
                  <a:tcPr marL="68580" marR="68580" marT="0" marB="0"/>
                </a:tc>
                <a:extLst>
                  <a:ext uri="{0D108BD9-81ED-4DB2-BD59-A6C34878D82A}">
                    <a16:rowId xmlns:a16="http://schemas.microsoft.com/office/drawing/2014/main" val="1217396032"/>
                  </a:ext>
                </a:extLst>
              </a:tr>
              <a:tr h="823471">
                <a:tc>
                  <a:txBody>
                    <a:bodyPr/>
                    <a:lstStyle/>
                    <a:p>
                      <a:pPr marL="0" marR="0">
                        <a:lnSpc>
                          <a:spcPct val="100000"/>
                        </a:lnSpc>
                        <a:spcBef>
                          <a:spcPts val="600"/>
                        </a:spcBef>
                        <a:spcAft>
                          <a:spcPts val="0"/>
                        </a:spcAft>
                      </a:pPr>
                      <a:endPar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600"/>
                        </a:spcBef>
                        <a:spcAft>
                          <a:spcPts val="0"/>
                        </a:spcAft>
                      </a:pPr>
                      <a:r>
                        <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UKUPNO</a:t>
                      </a:r>
                    </a:p>
                  </a:txBody>
                  <a:tcPr marL="68580" marR="68580" marT="0" marB="0"/>
                </a:tc>
                <a:tc>
                  <a:txBody>
                    <a:bodyPr/>
                    <a:lstStyle/>
                    <a:p>
                      <a:pPr marL="0" marR="0" algn="ctr">
                        <a:lnSpc>
                          <a:spcPct val="100000"/>
                        </a:lnSpc>
                        <a:spcBef>
                          <a:spcPts val="600"/>
                        </a:spcBef>
                        <a:spcAft>
                          <a:spcPts val="0"/>
                        </a:spcAft>
                      </a:pPr>
                      <a:endPar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600"/>
                        </a:spcBef>
                        <a:spcAft>
                          <a:spcPts val="0"/>
                        </a:spcAft>
                      </a:pPr>
                      <a:r>
                        <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20%</a:t>
                      </a:r>
                    </a:p>
                  </a:txBody>
                  <a:tcPr marL="68580" marR="68580" marT="0" marB="0"/>
                </a:tc>
                <a:tc>
                  <a:txBody>
                    <a:bodyPr/>
                    <a:lstStyle/>
                    <a:p>
                      <a:pPr marL="0" marR="0" algn="ctr">
                        <a:lnSpc>
                          <a:spcPct val="100000"/>
                        </a:lnSpc>
                        <a:spcBef>
                          <a:spcPts val="600"/>
                        </a:spcBef>
                        <a:spcAft>
                          <a:spcPts val="0"/>
                        </a:spcAft>
                      </a:pPr>
                      <a:endPar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0000"/>
                        </a:lnSpc>
                        <a:spcBef>
                          <a:spcPts val="600"/>
                        </a:spcBef>
                        <a:spcAft>
                          <a:spcPts val="0"/>
                        </a:spcAft>
                      </a:pPr>
                      <a:r>
                        <a:rPr lang="hr-HR"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16,5% </a:t>
                      </a:r>
                    </a:p>
                  </a:txBody>
                  <a:tcPr marL="68580" marR="68580" marT="0" marB="0"/>
                </a:tc>
                <a:extLst>
                  <a:ext uri="{0D108BD9-81ED-4DB2-BD59-A6C34878D82A}">
                    <a16:rowId xmlns:a16="http://schemas.microsoft.com/office/drawing/2014/main" val="3140951176"/>
                  </a:ext>
                </a:extLst>
              </a:tr>
            </a:tbl>
          </a:graphicData>
        </a:graphic>
      </p:graphicFrame>
    </p:spTree>
    <p:extLst>
      <p:ext uri="{BB962C8B-B14F-4D97-AF65-F5344CB8AC3E}">
        <p14:creationId xmlns:p14="http://schemas.microsoft.com/office/powerpoint/2010/main" val="281507865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E5315-0CED-9516-E3C4-74BDC33EB3A4}"/>
              </a:ext>
            </a:extLst>
          </p:cNvPr>
          <p:cNvSpPr>
            <a:spLocks noGrp="1"/>
          </p:cNvSpPr>
          <p:nvPr>
            <p:ph type="title"/>
          </p:nvPr>
        </p:nvSpPr>
        <p:spPr/>
        <p:txBody>
          <a:bodyPr>
            <a:normAutofit fontScale="90000"/>
          </a:bodyPr>
          <a:lstStyle/>
          <a:p>
            <a:pPr algn="ctr"/>
            <a:r>
              <a:rPr lang="hr-HR" dirty="0"/>
              <a:t>Mjesečna plaća i ostali primici izjednačeni s plaćom</a:t>
            </a:r>
          </a:p>
        </p:txBody>
      </p:sp>
      <p:sp>
        <p:nvSpPr>
          <p:cNvPr id="3" name="Text Placeholder 2">
            <a:extLst>
              <a:ext uri="{FF2B5EF4-FFF2-40B4-BE49-F238E27FC236}">
                <a16:creationId xmlns:a16="http://schemas.microsoft.com/office/drawing/2014/main" id="{3D98D02A-5E12-7F4C-974B-35F5C2205A33}"/>
              </a:ext>
            </a:extLst>
          </p:cNvPr>
          <p:cNvSpPr>
            <a:spLocks noGrp="1"/>
          </p:cNvSpPr>
          <p:nvPr>
            <p:ph type="body" idx="1"/>
          </p:nvPr>
        </p:nvSpPr>
        <p:spPr/>
        <p:txBody>
          <a:bodyPr/>
          <a:lstStyle/>
          <a:p>
            <a:r>
              <a:rPr lang="hr-HR" b="1" dirty="0"/>
              <a:t>MJESEČNA PLAĆA</a:t>
            </a:r>
          </a:p>
        </p:txBody>
      </p:sp>
      <p:sp>
        <p:nvSpPr>
          <p:cNvPr id="4" name="Content Placeholder 3">
            <a:extLst>
              <a:ext uri="{FF2B5EF4-FFF2-40B4-BE49-F238E27FC236}">
                <a16:creationId xmlns:a16="http://schemas.microsoft.com/office/drawing/2014/main" id="{28F009BB-399E-9DFC-E488-7171B7EC4248}"/>
              </a:ext>
            </a:extLst>
          </p:cNvPr>
          <p:cNvSpPr>
            <a:spLocks noGrp="1"/>
          </p:cNvSpPr>
          <p:nvPr>
            <p:ph sz="half" idx="2"/>
          </p:nvPr>
        </p:nvSpPr>
        <p:spPr/>
        <p:txBody>
          <a:bodyPr/>
          <a:lstStyle/>
          <a:p>
            <a:r>
              <a:rPr lang="hr-HR" dirty="0"/>
              <a:t>Plaća za rad obavljen u mjesec dana ili kraće razdoblje provedeno u radnom odnosu </a:t>
            </a:r>
          </a:p>
          <a:p>
            <a:r>
              <a:rPr lang="hr-HR" dirty="0"/>
              <a:t>Naknada plaće na teret poslodavca</a:t>
            </a:r>
          </a:p>
        </p:txBody>
      </p:sp>
      <p:sp>
        <p:nvSpPr>
          <p:cNvPr id="5" name="Text Placeholder 4">
            <a:extLst>
              <a:ext uri="{FF2B5EF4-FFF2-40B4-BE49-F238E27FC236}">
                <a16:creationId xmlns:a16="http://schemas.microsoft.com/office/drawing/2014/main" id="{791EDADF-FF01-220C-2066-5BF049661948}"/>
              </a:ext>
            </a:extLst>
          </p:cNvPr>
          <p:cNvSpPr>
            <a:spLocks noGrp="1"/>
          </p:cNvSpPr>
          <p:nvPr>
            <p:ph type="body" sz="quarter" idx="3"/>
          </p:nvPr>
        </p:nvSpPr>
        <p:spPr/>
        <p:txBody>
          <a:bodyPr/>
          <a:lstStyle/>
          <a:p>
            <a:r>
              <a:rPr lang="hr-HR" b="1" dirty="0"/>
              <a:t>OSTALI PRIMICI</a:t>
            </a:r>
          </a:p>
        </p:txBody>
      </p:sp>
      <p:sp>
        <p:nvSpPr>
          <p:cNvPr id="6" name="Content Placeholder 5">
            <a:extLst>
              <a:ext uri="{FF2B5EF4-FFF2-40B4-BE49-F238E27FC236}">
                <a16:creationId xmlns:a16="http://schemas.microsoft.com/office/drawing/2014/main" id="{5C204C5F-31A5-C4A7-A0A0-9FE81B7E8131}"/>
              </a:ext>
            </a:extLst>
          </p:cNvPr>
          <p:cNvSpPr>
            <a:spLocks noGrp="1"/>
          </p:cNvSpPr>
          <p:nvPr>
            <p:ph sz="quarter" idx="4"/>
          </p:nvPr>
        </p:nvSpPr>
        <p:spPr/>
        <p:txBody>
          <a:bodyPr/>
          <a:lstStyle/>
          <a:p>
            <a:r>
              <a:rPr lang="hr-HR" dirty="0"/>
              <a:t>Primici koji se odnose na više mjeseci</a:t>
            </a:r>
          </a:p>
          <a:p>
            <a:r>
              <a:rPr lang="hr-HR" dirty="0"/>
              <a:t>Nagrade, naknade, pomoći i otpremnine u dijelu koji prelazi neoporezivi iznos</a:t>
            </a:r>
          </a:p>
        </p:txBody>
      </p:sp>
    </p:spTree>
    <p:extLst>
      <p:ext uri="{BB962C8B-B14F-4D97-AF65-F5344CB8AC3E}">
        <p14:creationId xmlns:p14="http://schemas.microsoft.com/office/powerpoint/2010/main" val="329119584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CA36D-E546-7764-63B8-83E887FE3258}"/>
              </a:ext>
            </a:extLst>
          </p:cNvPr>
          <p:cNvSpPr>
            <a:spLocks noGrp="1"/>
          </p:cNvSpPr>
          <p:nvPr>
            <p:ph type="title"/>
          </p:nvPr>
        </p:nvSpPr>
        <p:spPr/>
        <p:txBody>
          <a:bodyPr/>
          <a:lstStyle/>
          <a:p>
            <a:endParaRPr lang="hr-HR" dirty="0"/>
          </a:p>
        </p:txBody>
      </p:sp>
      <p:graphicFrame>
        <p:nvGraphicFramePr>
          <p:cNvPr id="5" name="Content Placeholder 4">
            <a:extLst>
              <a:ext uri="{FF2B5EF4-FFF2-40B4-BE49-F238E27FC236}">
                <a16:creationId xmlns:a16="http://schemas.microsoft.com/office/drawing/2014/main" id="{36B5AEF2-E91F-7BB9-BAE3-334968F3B63B}"/>
              </a:ext>
            </a:extLst>
          </p:cNvPr>
          <p:cNvGraphicFramePr>
            <a:graphicFrameLocks noGrp="1"/>
          </p:cNvGraphicFramePr>
          <p:nvPr>
            <p:ph idx="1"/>
            <p:extLst>
              <p:ext uri="{D42A27DB-BD31-4B8C-83A1-F6EECF244321}">
                <p14:modId xmlns:p14="http://schemas.microsoft.com/office/powerpoint/2010/main" val="2139655250"/>
              </p:ext>
            </p:extLst>
          </p:nvPr>
        </p:nvGraphicFramePr>
        <p:xfrm>
          <a:off x="457200" y="764704"/>
          <a:ext cx="8229600" cy="5712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Straight Connector 6">
            <a:extLst>
              <a:ext uri="{FF2B5EF4-FFF2-40B4-BE49-F238E27FC236}">
                <a16:creationId xmlns:a16="http://schemas.microsoft.com/office/drawing/2014/main" id="{7FFF1661-62B8-F332-38BE-2B4E4A53738D}"/>
              </a:ext>
            </a:extLst>
          </p:cNvPr>
          <p:cNvCxnSpPr>
            <a:cxnSpLocks/>
          </p:cNvCxnSpPr>
          <p:nvPr/>
        </p:nvCxnSpPr>
        <p:spPr>
          <a:xfrm>
            <a:off x="1979712" y="3429000"/>
            <a:ext cx="23042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0D1B852-E366-550E-504B-4A3EA8E27190}"/>
              </a:ext>
            </a:extLst>
          </p:cNvPr>
          <p:cNvCxnSpPr>
            <a:cxnSpLocks/>
          </p:cNvCxnSpPr>
          <p:nvPr/>
        </p:nvCxnSpPr>
        <p:spPr>
          <a:xfrm>
            <a:off x="1979712" y="5445224"/>
            <a:ext cx="230425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28381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5753C-CDD6-E021-3B16-FE3ABCD48B6C}"/>
              </a:ext>
            </a:extLst>
          </p:cNvPr>
          <p:cNvSpPr>
            <a:spLocks noGrp="1"/>
          </p:cNvSpPr>
          <p:nvPr>
            <p:ph type="title"/>
          </p:nvPr>
        </p:nvSpPr>
        <p:spPr/>
        <p:txBody>
          <a:bodyPr>
            <a:normAutofit fontScale="90000"/>
          </a:bodyPr>
          <a:lstStyle/>
          <a:p>
            <a:pPr algn="ctr"/>
            <a:r>
              <a:rPr lang="hr-HR" dirty="0"/>
              <a:t>Za koje primitke po osnovi plaće je dozvoljeno koristiti oslobođenje?</a:t>
            </a:r>
          </a:p>
        </p:txBody>
      </p:sp>
      <p:sp>
        <p:nvSpPr>
          <p:cNvPr id="3" name="Content Placeholder 2">
            <a:extLst>
              <a:ext uri="{FF2B5EF4-FFF2-40B4-BE49-F238E27FC236}">
                <a16:creationId xmlns:a16="http://schemas.microsoft.com/office/drawing/2014/main" id="{9B9F3858-955C-F849-66CD-929DED371886}"/>
              </a:ext>
            </a:extLst>
          </p:cNvPr>
          <p:cNvSpPr>
            <a:spLocks noGrp="1"/>
          </p:cNvSpPr>
          <p:nvPr>
            <p:ph idx="1"/>
          </p:nvPr>
        </p:nvSpPr>
        <p:spPr/>
        <p:txBody>
          <a:bodyPr/>
          <a:lstStyle/>
          <a:p>
            <a:pPr marL="0" indent="0">
              <a:buNone/>
            </a:pPr>
            <a:r>
              <a:rPr lang="hr-HR" sz="2400" dirty="0"/>
              <a:t>PRIMICI ZA KOJE SE MOŽE KORISTITI OSLOBOĐENJE:</a:t>
            </a:r>
          </a:p>
          <a:p>
            <a:r>
              <a:rPr lang="hr-HR" sz="2400" dirty="0"/>
              <a:t>Oslobođenje se može koristiti </a:t>
            </a:r>
            <a:r>
              <a:rPr lang="hr-HR" sz="2400" b="1" dirty="0"/>
              <a:t>samo pri isplati mjesečne plaće</a:t>
            </a:r>
          </a:p>
          <a:p>
            <a:pPr marL="914400" indent="-396875">
              <a:buFont typeface="Wingdings" panose="05000000000000000000" pitchFamily="2" charset="2"/>
              <a:buChar char="ü"/>
            </a:pPr>
            <a:r>
              <a:rPr lang="hr-HR" sz="2400" dirty="0"/>
              <a:t>u slučaju kad se u obrascu JOPPD pod 10.1. i 10.2. za razdoblje od-do navode podaci:</a:t>
            </a:r>
          </a:p>
          <a:p>
            <a:pPr marL="914400" indent="-396875">
              <a:buNone/>
            </a:pPr>
            <a:r>
              <a:rPr lang="hr-HR" sz="2400" dirty="0"/>
              <a:t>       - za cijeli mjesec, ili</a:t>
            </a:r>
          </a:p>
          <a:p>
            <a:pPr marL="914400" indent="-396875">
              <a:buNone/>
            </a:pPr>
            <a:r>
              <a:rPr lang="hr-HR" sz="2400" dirty="0"/>
              <a:t>       - za dio određenog mjeseca </a:t>
            </a:r>
          </a:p>
          <a:p>
            <a:r>
              <a:rPr lang="hr-HR" sz="2400" dirty="0"/>
              <a:t>Oslobođenje se </a:t>
            </a:r>
            <a:r>
              <a:rPr lang="hr-HR" sz="2400" b="1" dirty="0">
                <a:solidFill>
                  <a:srgbClr val="FF0000"/>
                </a:solidFill>
              </a:rPr>
              <a:t>NE SMIJE </a:t>
            </a:r>
            <a:r>
              <a:rPr lang="hr-HR" sz="2400" dirty="0"/>
              <a:t>koristiti pri isplati tzv. ostalih primitaka uz plaću </a:t>
            </a:r>
          </a:p>
          <a:p>
            <a:pPr marL="854075" indent="-336550">
              <a:buFont typeface="Wingdings" panose="05000000000000000000" pitchFamily="2" charset="2"/>
              <a:buChar char="ü"/>
            </a:pPr>
            <a:r>
              <a:rPr lang="hr-HR" sz="2400" dirty="0"/>
              <a:t>u slučaju kad se u obrascu JOPPD pod 10.1. i 10.2. za razdoblje od-do navode podaci za godinu (npr. od 01.01. 2024. do 31.12.2024.)</a:t>
            </a:r>
          </a:p>
          <a:p>
            <a:endParaRPr lang="hr-HR" dirty="0"/>
          </a:p>
        </p:txBody>
      </p:sp>
    </p:spTree>
    <p:extLst>
      <p:ext uri="{BB962C8B-B14F-4D97-AF65-F5344CB8AC3E}">
        <p14:creationId xmlns:p14="http://schemas.microsoft.com/office/powerpoint/2010/main" val="308262564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9F7DF-76B4-A4E6-5757-8AEE63668A44}"/>
              </a:ext>
            </a:extLst>
          </p:cNvPr>
          <p:cNvSpPr>
            <a:spLocks noGrp="1"/>
          </p:cNvSpPr>
          <p:nvPr>
            <p:ph type="title"/>
          </p:nvPr>
        </p:nvSpPr>
        <p:spPr/>
        <p:txBody>
          <a:bodyPr/>
          <a:lstStyle/>
          <a:p>
            <a:endParaRPr lang="hr-HR"/>
          </a:p>
        </p:txBody>
      </p:sp>
      <p:sp>
        <p:nvSpPr>
          <p:cNvPr id="3" name="Content Placeholder 2">
            <a:extLst>
              <a:ext uri="{FF2B5EF4-FFF2-40B4-BE49-F238E27FC236}">
                <a16:creationId xmlns:a16="http://schemas.microsoft.com/office/drawing/2014/main" id="{CFE3AEC2-F41D-F37A-A6CE-07D68637771A}"/>
              </a:ext>
            </a:extLst>
          </p:cNvPr>
          <p:cNvSpPr>
            <a:spLocks noGrp="1"/>
          </p:cNvSpPr>
          <p:nvPr>
            <p:ph idx="1"/>
          </p:nvPr>
        </p:nvSpPr>
        <p:spPr/>
        <p:txBody>
          <a:bodyPr>
            <a:normAutofit/>
          </a:bodyPr>
          <a:lstStyle/>
          <a:p>
            <a:pPr marL="0" indent="0" algn="ctr">
              <a:buNone/>
            </a:pPr>
            <a:endParaRPr lang="hr-HR" sz="4000" dirty="0"/>
          </a:p>
          <a:p>
            <a:pPr marL="0" indent="0" algn="ctr">
              <a:buNone/>
            </a:pPr>
            <a:r>
              <a:rPr lang="hr-HR" sz="4400" dirty="0"/>
              <a:t>OLAKŠICA ZA RADNIKA</a:t>
            </a:r>
          </a:p>
          <a:p>
            <a:pPr marL="0" indent="0" algn="ctr">
              <a:buNone/>
            </a:pPr>
            <a:endParaRPr lang="hr-HR" sz="4000" dirty="0"/>
          </a:p>
          <a:p>
            <a:pPr marL="0" indent="0">
              <a:buNone/>
            </a:pPr>
            <a:r>
              <a:rPr lang="hr-HR" dirty="0"/>
              <a:t>             </a:t>
            </a:r>
          </a:p>
        </p:txBody>
      </p:sp>
    </p:spTree>
    <p:extLst>
      <p:ext uri="{BB962C8B-B14F-4D97-AF65-F5344CB8AC3E}">
        <p14:creationId xmlns:p14="http://schemas.microsoft.com/office/powerpoint/2010/main" val="399607423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f-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Rif-model</Template>
  <TotalTime>3202</TotalTime>
  <Words>3681</Words>
  <Application>Microsoft Office PowerPoint</Application>
  <PresentationFormat>On-screen Show (4:3)</PresentationFormat>
  <Paragraphs>423</Paragraphs>
  <Slides>48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Arial</vt:lpstr>
      <vt:lpstr>Calibri</vt:lpstr>
      <vt:lpstr>Courier New</vt:lpstr>
      <vt:lpstr>Minion Pro Cond</vt:lpstr>
      <vt:lpstr>Times New Roman</vt:lpstr>
      <vt:lpstr>Wingdings</vt:lpstr>
      <vt:lpstr>Rif-model</vt:lpstr>
      <vt:lpstr> Oslobođenja i olakšice od obveze doprinosa za socijalna osiguranja  </vt:lpstr>
      <vt:lpstr>Propisi o obvezi doprinosa i oslobođenjima</vt:lpstr>
      <vt:lpstr>Obveza doprinosa za radnike</vt:lpstr>
      <vt:lpstr> Osnovica za obvezu doprinosa za radnike </vt:lpstr>
      <vt:lpstr> Vrste i stope doprinosa za obvezna socijalna osiguranja </vt:lpstr>
      <vt:lpstr>Mjesečna plaća i ostali primici izjednačeni s plaćom</vt:lpstr>
      <vt:lpstr>PowerPoint Presentation</vt:lpstr>
      <vt:lpstr>Za koje primitke po osnovi plaće je dozvoljeno koristiti oslobođenje?</vt:lpstr>
      <vt:lpstr>PowerPoint Presentation</vt:lpstr>
      <vt:lpstr> Umanjenje obveze doprinosa kao olakšica za radnika </vt:lpstr>
      <vt:lpstr>Umanjenje osnovice za radnike s plaćom do 1.300,00 eura</vt:lpstr>
      <vt:lpstr>Mjesečna plaća i umanjenje osnovice</vt:lpstr>
      <vt:lpstr>Umanjenje mjesečne osnovice za obračun doprinosa za I. stup mirovinskog osiguranja</vt:lpstr>
      <vt:lpstr>Radni odnos kod jednog poslodavca</vt:lpstr>
      <vt:lpstr>Istovremeni radni odnos kod dva ili više poslodavaca u istom mjesecu</vt:lpstr>
      <vt:lpstr>Nepuno radno vrijeme kod dva ili više poslodavaca</vt:lpstr>
      <vt:lpstr>Dodatni rad</vt:lpstr>
      <vt:lpstr>Dva ili više poslodavaca u mjesecu za koji se obračunava plaća i u prethodnom mjesecu</vt:lpstr>
      <vt:lpstr>Primjer 1.</vt:lpstr>
      <vt:lpstr>Obračun doprinosa kod poslodavca A</vt:lpstr>
      <vt:lpstr>Zapošljavanje kod novog poslodavca u toku mjeseca za koji se obračunava plaća</vt:lpstr>
      <vt:lpstr>Što ako poslodavac nema informaciju da se radnik zaposlio i kod sljedećeg poslodavca?</vt:lpstr>
      <vt:lpstr>Primjer 2. </vt:lpstr>
      <vt:lpstr>Primjer 2. - nastavak</vt:lpstr>
      <vt:lpstr>Primjer 2. - nastavak</vt:lpstr>
      <vt:lpstr>Primjer 2. - nastavak</vt:lpstr>
      <vt:lpstr>Prestanak radnog odnosa ili zapošljavanje u toku mjeseca – jedan poslodavac</vt:lpstr>
      <vt:lpstr> Promjena poslodavca u toku istog mjeseca – dva poslodavca u istom mjesecu </vt:lpstr>
      <vt:lpstr>Primjer 5. </vt:lpstr>
      <vt:lpstr>Primjer 5. – nastavak</vt:lpstr>
      <vt:lpstr>Primjer 5. - nastavak</vt:lpstr>
      <vt:lpstr>REKAPITULACIJA: Isprave na temelju kojih poslodavac umanjuje osnovicu</vt:lpstr>
      <vt:lpstr>REKAPITULACIJA: Od kojih radnika poslodavac pribavlja izjave?</vt:lpstr>
      <vt:lpstr>REKAPITULACIJA: Kada poslodavac koristi podatke PU o pravu radnika na umanjenje osnovice?</vt:lpstr>
      <vt:lpstr> Ako radnik ne dostavi izjavu ili se izjasnio da je neće dostavljati </vt:lpstr>
      <vt:lpstr> Utjecaj umanjenja osnovice na prava u mirovinskom osiguranju </vt:lpstr>
      <vt:lpstr>PowerPoint Presentation</vt:lpstr>
      <vt:lpstr> Oslobođenja od obveze doprinosa koji su obveza poslodavca </vt:lpstr>
      <vt:lpstr>Radnik koji se prvi put zapošljava – uvjeti za korištenje oslobođenja </vt:lpstr>
      <vt:lpstr>Mladi radnik – uvjeti za korištenje oslobođenja</vt:lpstr>
      <vt:lpstr>NAJAVA: Ukidanje oslobođenja za mladog radnika</vt:lpstr>
      <vt:lpstr>Radnik dijete poginulog hrvatskog branitelja – uvjeti za korištenje oslobođenja</vt:lpstr>
      <vt:lpstr>Za koje doprinose poslodavac koristi oslobođenje?</vt:lpstr>
      <vt:lpstr>Produženje – za razdoblja u kojima je poslodavcu mirovala obveza doprinosa</vt:lpstr>
      <vt:lpstr>Kumuliranje različitih olakšica za istog radnika, za različita razdoblja</vt:lpstr>
      <vt:lpstr>Utjecaj korištenja olakšice na prava radnika u sustavu zdravstvenog osiguranja</vt:lpstr>
      <vt:lpstr>ZAKLJUČAK</vt:lpstr>
      <vt:lpstr>PowerPoint Presentation</vt:lpstr>
    </vt:vector>
  </TitlesOfParts>
  <Company>RIF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xxx</dc:creator>
  <cp:lastModifiedBy>Marija Zuber</cp:lastModifiedBy>
  <cp:revision>246</cp:revision>
  <dcterms:created xsi:type="dcterms:W3CDTF">2012-09-19T13:04:13Z</dcterms:created>
  <dcterms:modified xsi:type="dcterms:W3CDTF">2024-10-16T06:38:38Z</dcterms:modified>
</cp:coreProperties>
</file>